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68" r:id="rId2"/>
    <p:sldId id="256" r:id="rId3"/>
    <p:sldId id="257" r:id="rId4"/>
    <p:sldId id="258" r:id="rId5"/>
    <p:sldId id="259" r:id="rId6"/>
    <p:sldId id="261" r:id="rId7"/>
    <p:sldId id="260" r:id="rId8"/>
    <p:sldId id="262" r:id="rId9"/>
    <p:sldId id="263" r:id="rId10"/>
    <p:sldId id="264" r:id="rId11"/>
    <p:sldId id="265" r:id="rId12"/>
    <p:sldId id="266" r:id="rId13"/>
    <p:sldId id="270" r:id="rId14"/>
    <p:sldId id="271" r:id="rId15"/>
    <p:sldId id="272" r:id="rId16"/>
    <p:sldId id="273" r:id="rId17"/>
    <p:sldId id="274" r:id="rId18"/>
    <p:sldId id="275" r:id="rId19"/>
    <p:sldId id="276" r:id="rId20"/>
    <p:sldId id="277" r:id="rId21"/>
    <p:sldId id="269" r:id="rId22"/>
    <p:sldId id="278" r:id="rId23"/>
    <p:sldId id="267" r:id="rId24"/>
  </p:sldIdLst>
  <p:sldSz cx="9144000" cy="6858000" type="screen4x3"/>
  <p:notesSz cx="6858000" cy="9144000"/>
  <p:custDataLst>
    <p:tags r:id="rId26"/>
  </p:custData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rva4ok" initials="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DF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89" autoAdjust="0"/>
    <p:restoredTop sz="94591" autoAdjust="0"/>
  </p:normalViewPr>
  <p:slideViewPr>
    <p:cSldViewPr>
      <p:cViewPr varScale="1">
        <p:scale>
          <a:sx n="108" d="100"/>
          <a:sy n="108" d="100"/>
        </p:scale>
        <p:origin x="2142" y="48"/>
      </p:cViewPr>
      <p:guideLst>
        <p:guide orient="horz" pos="2160"/>
        <p:guide pos="2880"/>
      </p:guideLst>
    </p:cSldViewPr>
  </p:slideViewPr>
  <p:outlineViewPr>
    <p:cViewPr>
      <p:scale>
        <a:sx n="33" d="100"/>
        <a:sy n="33" d="100"/>
      </p:scale>
      <p:origin x="0" y="-855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4A25E8-4BCA-4342-A5AA-BEB4423F8D61}" type="datetimeFigureOut">
              <a:rPr lang="ru-RU" smtClean="0"/>
              <a:t>07.04.2015</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FD42B9-BB22-4A57-B2C7-1A509CF45B71}" type="slidenum">
              <a:rPr lang="ru-RU" smtClean="0"/>
              <a:t>‹#›</a:t>
            </a:fld>
            <a:endParaRPr lang="ru-RU"/>
          </a:p>
        </p:txBody>
      </p:sp>
    </p:spTree>
    <p:extLst>
      <p:ext uri="{BB962C8B-B14F-4D97-AF65-F5344CB8AC3E}">
        <p14:creationId xmlns:p14="http://schemas.microsoft.com/office/powerpoint/2010/main" val="606691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1</a:t>
            </a:fld>
            <a:endParaRPr lang="ru-RU"/>
          </a:p>
        </p:txBody>
      </p:sp>
    </p:spTree>
    <p:extLst>
      <p:ext uri="{BB962C8B-B14F-4D97-AF65-F5344CB8AC3E}">
        <p14:creationId xmlns:p14="http://schemas.microsoft.com/office/powerpoint/2010/main" val="204728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10</a:t>
            </a:fld>
            <a:endParaRPr lang="ru-RU"/>
          </a:p>
        </p:txBody>
      </p:sp>
    </p:spTree>
    <p:extLst>
      <p:ext uri="{BB962C8B-B14F-4D97-AF65-F5344CB8AC3E}">
        <p14:creationId xmlns:p14="http://schemas.microsoft.com/office/powerpoint/2010/main" val="2342450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11</a:t>
            </a:fld>
            <a:endParaRPr lang="ru-RU"/>
          </a:p>
        </p:txBody>
      </p:sp>
    </p:spTree>
    <p:extLst>
      <p:ext uri="{BB962C8B-B14F-4D97-AF65-F5344CB8AC3E}">
        <p14:creationId xmlns:p14="http://schemas.microsoft.com/office/powerpoint/2010/main" val="2199322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12</a:t>
            </a:fld>
            <a:endParaRPr lang="ru-RU"/>
          </a:p>
        </p:txBody>
      </p:sp>
    </p:spTree>
    <p:extLst>
      <p:ext uri="{BB962C8B-B14F-4D97-AF65-F5344CB8AC3E}">
        <p14:creationId xmlns:p14="http://schemas.microsoft.com/office/powerpoint/2010/main" val="1461937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13</a:t>
            </a:fld>
            <a:endParaRPr lang="ru-RU"/>
          </a:p>
        </p:txBody>
      </p:sp>
    </p:spTree>
    <p:extLst>
      <p:ext uri="{BB962C8B-B14F-4D97-AF65-F5344CB8AC3E}">
        <p14:creationId xmlns:p14="http://schemas.microsoft.com/office/powerpoint/2010/main" val="2307239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14</a:t>
            </a:fld>
            <a:endParaRPr lang="ru-RU"/>
          </a:p>
        </p:txBody>
      </p:sp>
    </p:spTree>
    <p:extLst>
      <p:ext uri="{BB962C8B-B14F-4D97-AF65-F5344CB8AC3E}">
        <p14:creationId xmlns:p14="http://schemas.microsoft.com/office/powerpoint/2010/main" val="1374143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15</a:t>
            </a:fld>
            <a:endParaRPr lang="ru-RU"/>
          </a:p>
        </p:txBody>
      </p:sp>
    </p:spTree>
    <p:extLst>
      <p:ext uri="{BB962C8B-B14F-4D97-AF65-F5344CB8AC3E}">
        <p14:creationId xmlns:p14="http://schemas.microsoft.com/office/powerpoint/2010/main" val="3279948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16</a:t>
            </a:fld>
            <a:endParaRPr lang="ru-RU"/>
          </a:p>
        </p:txBody>
      </p:sp>
    </p:spTree>
    <p:extLst>
      <p:ext uri="{BB962C8B-B14F-4D97-AF65-F5344CB8AC3E}">
        <p14:creationId xmlns:p14="http://schemas.microsoft.com/office/powerpoint/2010/main" val="2534278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17</a:t>
            </a:fld>
            <a:endParaRPr lang="ru-RU"/>
          </a:p>
        </p:txBody>
      </p:sp>
    </p:spTree>
    <p:extLst>
      <p:ext uri="{BB962C8B-B14F-4D97-AF65-F5344CB8AC3E}">
        <p14:creationId xmlns:p14="http://schemas.microsoft.com/office/powerpoint/2010/main" val="534605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18</a:t>
            </a:fld>
            <a:endParaRPr lang="ru-RU"/>
          </a:p>
        </p:txBody>
      </p:sp>
    </p:spTree>
    <p:extLst>
      <p:ext uri="{BB962C8B-B14F-4D97-AF65-F5344CB8AC3E}">
        <p14:creationId xmlns:p14="http://schemas.microsoft.com/office/powerpoint/2010/main" val="3891226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19</a:t>
            </a:fld>
            <a:endParaRPr lang="ru-RU"/>
          </a:p>
        </p:txBody>
      </p:sp>
    </p:spTree>
    <p:extLst>
      <p:ext uri="{BB962C8B-B14F-4D97-AF65-F5344CB8AC3E}">
        <p14:creationId xmlns:p14="http://schemas.microsoft.com/office/powerpoint/2010/main" val="494227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2</a:t>
            </a:fld>
            <a:endParaRPr lang="ru-RU"/>
          </a:p>
        </p:txBody>
      </p:sp>
    </p:spTree>
    <p:extLst>
      <p:ext uri="{BB962C8B-B14F-4D97-AF65-F5344CB8AC3E}">
        <p14:creationId xmlns:p14="http://schemas.microsoft.com/office/powerpoint/2010/main" val="2396705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20</a:t>
            </a:fld>
            <a:endParaRPr lang="ru-RU"/>
          </a:p>
        </p:txBody>
      </p:sp>
    </p:spTree>
    <p:extLst>
      <p:ext uri="{BB962C8B-B14F-4D97-AF65-F5344CB8AC3E}">
        <p14:creationId xmlns:p14="http://schemas.microsoft.com/office/powerpoint/2010/main" val="71032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21</a:t>
            </a:fld>
            <a:endParaRPr lang="ru-RU"/>
          </a:p>
        </p:txBody>
      </p:sp>
    </p:spTree>
    <p:extLst>
      <p:ext uri="{BB962C8B-B14F-4D97-AF65-F5344CB8AC3E}">
        <p14:creationId xmlns:p14="http://schemas.microsoft.com/office/powerpoint/2010/main" val="2345312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22</a:t>
            </a:fld>
            <a:endParaRPr lang="ru-RU"/>
          </a:p>
        </p:txBody>
      </p:sp>
    </p:spTree>
    <p:extLst>
      <p:ext uri="{BB962C8B-B14F-4D97-AF65-F5344CB8AC3E}">
        <p14:creationId xmlns:p14="http://schemas.microsoft.com/office/powerpoint/2010/main" val="1231547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23</a:t>
            </a:fld>
            <a:endParaRPr lang="ru-RU"/>
          </a:p>
        </p:txBody>
      </p:sp>
    </p:spTree>
    <p:extLst>
      <p:ext uri="{BB962C8B-B14F-4D97-AF65-F5344CB8AC3E}">
        <p14:creationId xmlns:p14="http://schemas.microsoft.com/office/powerpoint/2010/main" val="575385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3</a:t>
            </a:fld>
            <a:endParaRPr lang="ru-RU"/>
          </a:p>
        </p:txBody>
      </p:sp>
    </p:spTree>
    <p:extLst>
      <p:ext uri="{BB962C8B-B14F-4D97-AF65-F5344CB8AC3E}">
        <p14:creationId xmlns:p14="http://schemas.microsoft.com/office/powerpoint/2010/main" val="3215637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4</a:t>
            </a:fld>
            <a:endParaRPr lang="ru-RU"/>
          </a:p>
        </p:txBody>
      </p:sp>
    </p:spTree>
    <p:extLst>
      <p:ext uri="{BB962C8B-B14F-4D97-AF65-F5344CB8AC3E}">
        <p14:creationId xmlns:p14="http://schemas.microsoft.com/office/powerpoint/2010/main" val="2683107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5</a:t>
            </a:fld>
            <a:endParaRPr lang="ru-RU"/>
          </a:p>
        </p:txBody>
      </p:sp>
    </p:spTree>
    <p:extLst>
      <p:ext uri="{BB962C8B-B14F-4D97-AF65-F5344CB8AC3E}">
        <p14:creationId xmlns:p14="http://schemas.microsoft.com/office/powerpoint/2010/main" val="589812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6</a:t>
            </a:fld>
            <a:endParaRPr lang="ru-RU"/>
          </a:p>
        </p:txBody>
      </p:sp>
    </p:spTree>
    <p:extLst>
      <p:ext uri="{BB962C8B-B14F-4D97-AF65-F5344CB8AC3E}">
        <p14:creationId xmlns:p14="http://schemas.microsoft.com/office/powerpoint/2010/main" val="1923081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7</a:t>
            </a:fld>
            <a:endParaRPr lang="ru-RU"/>
          </a:p>
        </p:txBody>
      </p:sp>
    </p:spTree>
    <p:extLst>
      <p:ext uri="{BB962C8B-B14F-4D97-AF65-F5344CB8AC3E}">
        <p14:creationId xmlns:p14="http://schemas.microsoft.com/office/powerpoint/2010/main" val="204372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8</a:t>
            </a:fld>
            <a:endParaRPr lang="ru-RU"/>
          </a:p>
        </p:txBody>
      </p:sp>
    </p:spTree>
    <p:extLst>
      <p:ext uri="{BB962C8B-B14F-4D97-AF65-F5344CB8AC3E}">
        <p14:creationId xmlns:p14="http://schemas.microsoft.com/office/powerpoint/2010/main" val="209306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2FD42B9-BB22-4A57-B2C7-1A509CF45B71}" type="slidenum">
              <a:rPr lang="ru-RU" smtClean="0"/>
              <a:t>9</a:t>
            </a:fld>
            <a:endParaRPr lang="ru-RU"/>
          </a:p>
        </p:txBody>
      </p:sp>
    </p:spTree>
    <p:extLst>
      <p:ext uri="{BB962C8B-B14F-4D97-AF65-F5344CB8AC3E}">
        <p14:creationId xmlns:p14="http://schemas.microsoft.com/office/powerpoint/2010/main" val="2519374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t>07.04.2015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t>07.04.2015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t>07.04.2015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t>07.04.2015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B4C71EC6-210F-42DE-9C53-41977AD35B3D}" type="datetimeFigureOut">
              <a:rPr lang="ru-RU" smtClean="0"/>
              <a:t>07.04.2015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B4C71EC6-210F-42DE-9C53-41977AD35B3D}" type="datetimeFigureOut">
              <a:rPr lang="ru-RU" smtClean="0"/>
              <a:t>07.04.2015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B4C71EC6-210F-42DE-9C53-41977AD35B3D}" type="datetimeFigureOut">
              <a:rPr lang="ru-RU" smtClean="0"/>
              <a:t>07.04.2015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B4C71EC6-210F-42DE-9C53-41977AD35B3D}" type="datetimeFigureOut">
              <a:rPr lang="ru-RU" smtClean="0"/>
              <a:t>07.04.2015</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4C71EC6-210F-42DE-9C53-41977AD35B3D}" type="datetimeFigureOut">
              <a:rPr lang="ru-RU" smtClean="0"/>
              <a:t>07.04.2015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t>07.04.2015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t>07.04.2015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C71EC6-210F-42DE-9C53-41977AD35B3D}" type="datetimeFigureOut">
              <a:rPr lang="ru-RU" smtClean="0"/>
              <a:t>07.04.2015</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9B0651-EE4F-4900-A07F-96A6BFA9D0F0}" type="slidenum">
              <a:rPr lang="ru-RU" smtClean="0"/>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simbiat.ru/edocuments/edocuments_public.pptx" TargetMode="External"/><Relationship Id="rId4" Type="http://schemas.openxmlformats.org/officeDocument/2006/relationships/hyperlink" Target="https://simbiat.ru/edocuments/" TargetMode="External"/></Relationships>
</file>

<file path=ppt/slides/_rels/slide1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vbulletin.com/" TargetMode="External"/><Relationship Id="rId4" Type="http://schemas.openxmlformats.org/officeDocument/2006/relationships/slide" Target="slide8.xml"/></Relationships>
</file>

<file path=ppt/slides/_rels/slide1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1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slide" Target="slide11.xml"/></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11.xml"/></Relationships>
</file>

<file path=ppt/slides/_rels/slide1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 Target="slide11.xml"/></Relationships>
</file>

<file path=ppt/slides/_rels/slide1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 Target="slide11.xml"/></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slide" Target="slide11.xml"/></Relationships>
</file>

<file path=ppt/slides/_rels/slide2.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3.xml"/><Relationship Id="rId7" Type="http://schemas.openxmlformats.org/officeDocument/2006/relationships/slide" Target="slide6.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7.xml"/><Relationship Id="rId5" Type="http://schemas.openxmlformats.org/officeDocument/2006/relationships/slide" Target="slide5.xml"/><Relationship Id="rId4" Type="http://schemas.openxmlformats.org/officeDocument/2006/relationships/slide" Target="slide4.xml"/></Relationships>
</file>

<file path=ppt/slides/_rels/slide2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20.xml"/><Relationship Id="rId7" Type="http://schemas.openxmlformats.org/officeDocument/2006/relationships/image" Target="../media/image1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 Target="slide21.xml"/><Relationship Id="rId10" Type="http://schemas.openxmlformats.org/officeDocument/2006/relationships/image" Target="../media/image14.png"/><Relationship Id="rId4" Type="http://schemas.openxmlformats.org/officeDocument/2006/relationships/slide" Target="slide11.xml"/><Relationship Id="rId9"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slide" Target="slide22.xml"/></Relationships>
</file>

<file path=ppt/slides/_rels/slide22.xml.rels><?xml version="1.0" encoding="UTF-8" standalone="yes"?>
<Relationships xmlns="http://schemas.openxmlformats.org/package/2006/relationships"><Relationship Id="rId3" Type="http://schemas.openxmlformats.org/officeDocument/2006/relationships/hyperlink" Target="https://simbiat.ru/"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2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1.xml"/><Relationship Id="rId4" Type="http://schemas.openxmlformats.org/officeDocument/2006/relationships/slide" Target="slide10.xml"/></Relationships>
</file>

<file path=ppt/slides/_rels/slide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E-Documents</a:t>
            </a:r>
            <a:endParaRPr lang="ru-RU" dirty="0"/>
          </a:p>
        </p:txBody>
      </p:sp>
      <p:sp>
        <p:nvSpPr>
          <p:cNvPr id="3" name="Content Placeholder 2"/>
          <p:cNvSpPr>
            <a:spLocks noGrp="1"/>
          </p:cNvSpPr>
          <p:nvPr>
            <p:ph idx="1"/>
          </p:nvPr>
        </p:nvSpPr>
        <p:spPr/>
        <p:txBody>
          <a:bodyPr>
            <a:normAutofit/>
          </a:bodyPr>
          <a:lstStyle/>
          <a:p>
            <a:pPr marL="0" indent="0" algn="ctr">
              <a:buNone/>
            </a:pPr>
            <a:endParaRPr lang="en-US" sz="2400" dirty="0" smtClean="0">
              <a:solidFill>
                <a:srgbClr val="FF0000"/>
              </a:solidFill>
            </a:endParaRPr>
          </a:p>
          <a:p>
            <a:pPr marL="0" indent="0" algn="ctr">
              <a:buNone/>
            </a:pPr>
            <a:r>
              <a:rPr lang="en-US" sz="2000" dirty="0" smtClean="0">
                <a:solidFill>
                  <a:srgbClr val="FF0000"/>
                </a:solidFill>
              </a:rPr>
              <a:t>Warning</a:t>
            </a:r>
            <a:r>
              <a:rPr lang="en-US" sz="2000" dirty="0" smtClean="0">
                <a:solidFill>
                  <a:srgbClr val="FF0000"/>
                </a:solidFill>
              </a:rPr>
              <a:t>:</a:t>
            </a:r>
          </a:p>
          <a:p>
            <a:pPr marL="0" indent="0">
              <a:buNone/>
            </a:pPr>
            <a:r>
              <a:rPr lang="en-US" sz="2000" dirty="0" smtClean="0">
                <a:solidFill>
                  <a:srgbClr val="FF0000"/>
                </a:solidFill>
              </a:rPr>
              <a:t>The product presented further in this document is </a:t>
            </a:r>
            <a:r>
              <a:rPr lang="en-US" sz="2000" b="1" dirty="0" smtClean="0">
                <a:solidFill>
                  <a:srgbClr val="FF0000"/>
                </a:solidFill>
                <a:effectLst>
                  <a:outerShdw blurRad="38100" dist="38100" dir="2700000" algn="tl">
                    <a:srgbClr val="000000">
                      <a:alpha val="43137"/>
                    </a:srgbClr>
                  </a:outerShdw>
                </a:effectLst>
              </a:rPr>
              <a:t>proof of concept</a:t>
            </a:r>
            <a:r>
              <a:rPr lang="en-US" sz="2000" dirty="0" smtClean="0">
                <a:solidFill>
                  <a:srgbClr val="FF0000"/>
                </a:solidFill>
              </a:rPr>
              <a:t> (</a:t>
            </a:r>
            <a:r>
              <a:rPr lang="en-US" sz="2000" dirty="0" err="1" smtClean="0">
                <a:solidFill>
                  <a:srgbClr val="FF0000"/>
                </a:solidFill>
              </a:rPr>
              <a:t>PoC</a:t>
            </a:r>
            <a:r>
              <a:rPr lang="en-US" sz="2000" dirty="0" smtClean="0">
                <a:solidFill>
                  <a:srgbClr val="FF0000"/>
                </a:solidFill>
              </a:rPr>
              <a:t> further in document) and is lacking design, some useful features and may require other changes before actual implementation.</a:t>
            </a:r>
          </a:p>
          <a:p>
            <a:pPr marL="0" indent="0">
              <a:buNone/>
            </a:pPr>
            <a:r>
              <a:rPr lang="en-US" sz="2000" dirty="0" smtClean="0">
                <a:solidFill>
                  <a:srgbClr val="FF0000"/>
                </a:solidFill>
              </a:rPr>
              <a:t>Go to </a:t>
            </a:r>
            <a:r>
              <a:rPr lang="en-US" sz="2000" dirty="0" smtClean="0">
                <a:solidFill>
                  <a:srgbClr val="FF0000"/>
                </a:solidFill>
                <a:hlinkClick r:id="rId3" action="ppaction://hlinksldjump"/>
              </a:rPr>
              <a:t>this slide</a:t>
            </a:r>
            <a:r>
              <a:rPr lang="en-US" sz="2000" dirty="0" smtClean="0">
                <a:solidFill>
                  <a:srgbClr val="FF0000"/>
                </a:solidFill>
              </a:rPr>
              <a:t> to see what is required\suggested for implementation in the product during further development. Or simply follow the document</a:t>
            </a:r>
            <a:r>
              <a:rPr lang="en-US" sz="2000" dirty="0" smtClean="0">
                <a:solidFill>
                  <a:srgbClr val="FF0000"/>
                </a:solidFill>
              </a:rPr>
              <a:t>.</a:t>
            </a:r>
          </a:p>
          <a:p>
            <a:pPr marL="0" indent="0">
              <a:buNone/>
            </a:pPr>
            <a:endParaRPr lang="en-US" sz="2000" dirty="0" smtClean="0">
              <a:solidFill>
                <a:srgbClr val="FF0000"/>
              </a:solidFill>
            </a:endParaRPr>
          </a:p>
          <a:p>
            <a:pPr marL="0" indent="0">
              <a:buNone/>
            </a:pPr>
            <a:endParaRPr lang="en-US" sz="2000" dirty="0">
              <a:solidFill>
                <a:srgbClr val="FF0000"/>
              </a:solidFill>
            </a:endParaRPr>
          </a:p>
          <a:p>
            <a:pPr marL="0" indent="0">
              <a:buNone/>
            </a:pPr>
            <a:r>
              <a:rPr lang="en-US" sz="2000" dirty="0" smtClean="0"/>
              <a:t>If you already watched the presentation, you can go directly to </a:t>
            </a:r>
            <a:r>
              <a:rPr lang="en-US" sz="2000" dirty="0" err="1" smtClean="0"/>
              <a:t>PoC</a:t>
            </a:r>
            <a:r>
              <a:rPr lang="en-US" sz="2000" dirty="0" smtClean="0"/>
              <a:t> right </a:t>
            </a:r>
            <a:r>
              <a:rPr lang="en-US" sz="2000" dirty="0" smtClean="0">
                <a:hlinkClick r:id="rId4"/>
              </a:rPr>
              <a:t>here</a:t>
            </a:r>
            <a:r>
              <a:rPr lang="en-US" sz="2000" dirty="0" smtClean="0"/>
              <a:t>.</a:t>
            </a:r>
            <a:br>
              <a:rPr lang="en-US" sz="2000" dirty="0" smtClean="0"/>
            </a:br>
            <a:endParaRPr lang="en-US" sz="2000" dirty="0" smtClean="0"/>
          </a:p>
          <a:p>
            <a:pPr marL="0" indent="0">
              <a:buNone/>
            </a:pPr>
            <a:r>
              <a:rPr lang="en-US" sz="2000" dirty="0" smtClean="0"/>
              <a:t>MS PowerPoint version can be downloaded </a:t>
            </a:r>
            <a:r>
              <a:rPr lang="en-US" sz="2000" dirty="0" smtClean="0">
                <a:hlinkClick r:id="rId5"/>
              </a:rPr>
              <a:t>here</a:t>
            </a:r>
            <a:r>
              <a:rPr lang="en-US" sz="2000" dirty="0" smtClean="0"/>
              <a:t>.</a:t>
            </a:r>
            <a:endParaRPr lang="ru-RU" sz="2000" dirty="0"/>
          </a:p>
        </p:txBody>
      </p:sp>
    </p:spTree>
    <p:extLst>
      <p:ext uri="{BB962C8B-B14F-4D97-AF65-F5344CB8AC3E}">
        <p14:creationId xmlns:p14="http://schemas.microsoft.com/office/powerpoint/2010/main" val="18375334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157" y="188640"/>
            <a:ext cx="8136904" cy="615553"/>
          </a:xfrm>
          <a:prstGeom prst="rect">
            <a:avLst/>
          </a:prstGeom>
          <a:noFill/>
        </p:spPr>
        <p:txBody>
          <a:bodyPr wrap="square" numCol="1" rtlCol="0">
            <a:spAutoFit/>
          </a:bodyPr>
          <a:lstStyle/>
          <a:p>
            <a:pPr algn="ctr"/>
            <a:r>
              <a:rPr lang="en-US" b="1" dirty="0" smtClean="0"/>
              <a:t>Databases(s)</a:t>
            </a:r>
          </a:p>
          <a:p>
            <a:endParaRPr lang="en-US" sz="1600" dirty="0" smtClean="0"/>
          </a:p>
        </p:txBody>
      </p:sp>
      <p:sp>
        <p:nvSpPr>
          <p:cNvPr id="6" name="Стрелка влево 5">
            <a:hlinkClick r:id="rId3" action="ppaction://hlinksldjump"/>
          </p:cNvPr>
          <p:cNvSpPr/>
          <p:nvPr/>
        </p:nvSpPr>
        <p:spPr>
          <a:xfrm>
            <a:off x="7020272" y="5805264"/>
            <a:ext cx="1872208" cy="792088"/>
          </a:xfrm>
          <a:prstGeom prst="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Back to main slide</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7" name="Прямоугольник 6"/>
          <p:cNvSpPr/>
          <p:nvPr/>
        </p:nvSpPr>
        <p:spPr>
          <a:xfrm>
            <a:off x="1249582" y="1718095"/>
            <a:ext cx="1080120" cy="136815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“Quick-Access” database</a:t>
            </a:r>
            <a:endParaRPr lang="ru-RU" dirty="0"/>
          </a:p>
        </p:txBody>
      </p:sp>
      <p:sp>
        <p:nvSpPr>
          <p:cNvPr id="8" name="Прямоугольник 7"/>
          <p:cNvSpPr/>
          <p:nvPr/>
        </p:nvSpPr>
        <p:spPr>
          <a:xfrm>
            <a:off x="1249582" y="3806327"/>
            <a:ext cx="1080120" cy="136815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Archive database</a:t>
            </a:r>
            <a:endParaRPr lang="ru-RU" dirty="0"/>
          </a:p>
        </p:txBody>
      </p:sp>
      <p:cxnSp>
        <p:nvCxnSpPr>
          <p:cNvPr id="10" name="Прямая со стрелкой 9"/>
          <p:cNvCxnSpPr>
            <a:endCxn id="7" idx="1"/>
          </p:cNvCxnSpPr>
          <p:nvPr/>
        </p:nvCxnSpPr>
        <p:spPr>
          <a:xfrm>
            <a:off x="0" y="2402171"/>
            <a:ext cx="1249582"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2" name="Прямая со стрелкой 11"/>
          <p:cNvCxnSpPr>
            <a:stCxn id="7" idx="2"/>
            <a:endCxn id="8" idx="0"/>
          </p:cNvCxnSpPr>
          <p:nvPr/>
        </p:nvCxnSpPr>
        <p:spPr>
          <a:xfrm>
            <a:off x="1789642" y="3086247"/>
            <a:ext cx="0" cy="7200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07504" y="2079005"/>
            <a:ext cx="936104" cy="646331"/>
          </a:xfrm>
          <a:prstGeom prst="rect">
            <a:avLst/>
          </a:prstGeom>
          <a:noFill/>
        </p:spPr>
        <p:txBody>
          <a:bodyPr wrap="square" rtlCol="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b="1" dirty="0" smtClean="0">
                <a:ln>
                  <a:prstDash val="solid"/>
                </a:ln>
                <a:solidFill>
                  <a:srgbClr val="00B0F0"/>
                </a:solidFill>
                <a:effectLst>
                  <a:outerShdw blurRad="88000" dist="50800" dir="5040000" algn="tl">
                    <a:schemeClr val="accent4">
                      <a:tint val="80000"/>
                      <a:satMod val="250000"/>
                      <a:alpha val="45000"/>
                    </a:schemeClr>
                  </a:outerShdw>
                </a:effectLst>
              </a:rPr>
              <a:t>Source systems</a:t>
            </a:r>
            <a:endParaRPr lang="ru-RU" b="1" dirty="0">
              <a:ln>
                <a:prstDash val="solid"/>
              </a:ln>
              <a:solidFill>
                <a:srgbClr val="00B0F0"/>
              </a:solidFill>
              <a:effectLst>
                <a:outerShdw blurRad="88000" dist="50800" dir="5040000" algn="tl">
                  <a:schemeClr val="accent4">
                    <a:tint val="80000"/>
                    <a:satMod val="250000"/>
                    <a:alpha val="45000"/>
                  </a:schemeClr>
                </a:outerShdw>
              </a:effectLst>
            </a:endParaRPr>
          </a:p>
        </p:txBody>
      </p:sp>
      <p:cxnSp>
        <p:nvCxnSpPr>
          <p:cNvPr id="18" name="Прямая со стрелкой 17"/>
          <p:cNvCxnSpPr>
            <a:stCxn id="7" idx="3"/>
          </p:cNvCxnSpPr>
          <p:nvPr/>
        </p:nvCxnSpPr>
        <p:spPr>
          <a:xfrm>
            <a:off x="2329702" y="2402171"/>
            <a:ext cx="6814298" cy="102682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1" name="Прямая со стрелкой 20"/>
          <p:cNvCxnSpPr>
            <a:stCxn id="8" idx="3"/>
          </p:cNvCxnSpPr>
          <p:nvPr/>
        </p:nvCxnSpPr>
        <p:spPr>
          <a:xfrm flipV="1">
            <a:off x="2329702" y="3446287"/>
            <a:ext cx="6814298" cy="104411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7" name="Прямоугольник 16"/>
          <p:cNvSpPr/>
          <p:nvPr/>
        </p:nvSpPr>
        <p:spPr>
          <a:xfrm>
            <a:off x="3616400" y="980728"/>
            <a:ext cx="2016224" cy="4752528"/>
          </a:xfrm>
          <a:prstGeom prst="rect">
            <a:avLst/>
          </a:prstGeom>
          <a:ln w="19050">
            <a:solidFill>
              <a:srgbClr val="7030A0"/>
            </a:solidFill>
            <a:prstDash val="lgDashDot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smtClean="0"/>
          </a:p>
          <a:p>
            <a:pPr algn="ctr"/>
            <a:endParaRPr lang="en-US" dirty="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r>
              <a:rPr lang="en-US" dirty="0" smtClean="0"/>
              <a:t>Settings database</a:t>
            </a:r>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a:p>
          <a:p>
            <a:pPr algn="ctr"/>
            <a:endParaRPr lang="en-US" dirty="0" smtClean="0"/>
          </a:p>
        </p:txBody>
      </p:sp>
      <p:sp>
        <p:nvSpPr>
          <p:cNvPr id="24" name="TextBox 23"/>
          <p:cNvSpPr txBox="1"/>
          <p:nvPr/>
        </p:nvSpPr>
        <p:spPr>
          <a:xfrm>
            <a:off x="8157783" y="2984622"/>
            <a:ext cx="720080" cy="923330"/>
          </a:xfrm>
          <a:prstGeom prst="rect">
            <a:avLst/>
          </a:prstGeom>
          <a:noFill/>
        </p:spPr>
        <p:txBody>
          <a:bodyPr wrap="square" rtlCol="0">
            <a:spAutoFit/>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Web</a:t>
            </a:r>
          </a:p>
          <a:p>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GUI</a:t>
            </a:r>
            <a:endParaRPr lang="ru-RU"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5" name="TextBox 24"/>
          <p:cNvSpPr txBox="1"/>
          <p:nvPr/>
        </p:nvSpPr>
        <p:spPr>
          <a:xfrm>
            <a:off x="121829" y="980728"/>
            <a:ext cx="3363763" cy="646331"/>
          </a:xfrm>
          <a:prstGeom prst="rect">
            <a:avLst/>
          </a:prstGeom>
          <a:noFill/>
        </p:spPr>
        <p:txBody>
          <a:bodyPr wrap="square" rtlCol="0">
            <a:spAutoFit/>
          </a:bodyPr>
          <a:lstStyle/>
          <a:p>
            <a:r>
              <a:rPr lang="en-US" sz="1200" i="1" dirty="0" smtClean="0"/>
              <a:t>“Quick-Access” stores data for last month (or week), which is available for “quick” correction in case of any issues on the side of the branch</a:t>
            </a:r>
            <a:endParaRPr lang="ru-RU" sz="1200" i="1" dirty="0"/>
          </a:p>
        </p:txBody>
      </p:sp>
      <p:sp>
        <p:nvSpPr>
          <p:cNvPr id="26" name="TextBox 25"/>
          <p:cNvSpPr txBox="1"/>
          <p:nvPr/>
        </p:nvSpPr>
        <p:spPr>
          <a:xfrm>
            <a:off x="121829" y="5317757"/>
            <a:ext cx="3363763" cy="1200329"/>
          </a:xfrm>
          <a:prstGeom prst="rect">
            <a:avLst/>
          </a:prstGeom>
          <a:noFill/>
        </p:spPr>
        <p:txBody>
          <a:bodyPr wrap="square" rtlCol="0">
            <a:spAutoFit/>
          </a:bodyPr>
          <a:lstStyle/>
          <a:p>
            <a:r>
              <a:rPr lang="en-US" sz="1200" i="1" dirty="0" smtClean="0"/>
              <a:t>Archive database stores data for periods older than data in “Quick-Access” (up to 11 years for Russia as per law). Data from “Quick-Access” is dumped weekly\monthly by operator</a:t>
            </a:r>
          </a:p>
          <a:p>
            <a:r>
              <a:rPr lang="en-US" sz="1200" i="1" dirty="0" smtClean="0"/>
              <a:t>Both databases are stored on branch level, but are standardized as much as possible</a:t>
            </a:r>
            <a:endParaRPr lang="ru-RU" sz="1200" i="1" dirty="0"/>
          </a:p>
        </p:txBody>
      </p:sp>
      <p:sp>
        <p:nvSpPr>
          <p:cNvPr id="27" name="TextBox 26"/>
          <p:cNvSpPr txBox="1"/>
          <p:nvPr/>
        </p:nvSpPr>
        <p:spPr>
          <a:xfrm>
            <a:off x="5868144" y="565229"/>
            <a:ext cx="2925916" cy="4708981"/>
          </a:xfrm>
          <a:prstGeom prst="rect">
            <a:avLst/>
          </a:prstGeom>
          <a:noFill/>
        </p:spPr>
        <p:txBody>
          <a:bodyPr wrap="square" rtlCol="0">
            <a:spAutoFit/>
          </a:bodyPr>
          <a:lstStyle/>
          <a:p>
            <a:r>
              <a:rPr lang="en-US" sz="1200" i="1" dirty="0" smtClean="0"/>
              <a:t>Settings database stores data used to identify users in </a:t>
            </a:r>
            <a:r>
              <a:rPr lang="en-US" sz="1200" i="1" dirty="0" err="1" smtClean="0"/>
              <a:t>WebGUI</a:t>
            </a:r>
            <a:r>
              <a:rPr lang="en-US" sz="1200" i="1" dirty="0" smtClean="0"/>
              <a:t> and provide them necessary data compliant with their permissions. Can be used to setup “client”  (</a:t>
            </a:r>
            <a:r>
              <a:rPr lang="en-US" sz="1200" i="1" dirty="0" err="1" smtClean="0"/>
              <a:t>Cclient</a:t>
            </a:r>
            <a:r>
              <a:rPr lang="en-US" sz="1200" i="1" dirty="0" smtClean="0"/>
              <a:t> in </a:t>
            </a:r>
            <a:r>
              <a:rPr lang="en-US" sz="1200" i="1" dirty="0" err="1" smtClean="0"/>
              <a:t>PoC</a:t>
            </a:r>
            <a:r>
              <a:rPr lang="en-US" sz="1200" i="1" dirty="0" smtClean="0"/>
              <a:t>) access and “manager” (</a:t>
            </a:r>
            <a:r>
              <a:rPr lang="en-US" sz="1200" i="1" dirty="0" err="1" smtClean="0"/>
              <a:t>Pclient</a:t>
            </a:r>
            <a:r>
              <a:rPr lang="en-US" sz="1200" i="1" dirty="0" smtClean="0"/>
              <a:t> in </a:t>
            </a:r>
            <a:r>
              <a:rPr lang="en-US" sz="1200" i="1" dirty="0" err="1" smtClean="0"/>
              <a:t>PoC</a:t>
            </a:r>
            <a:r>
              <a:rPr lang="en-US" sz="1200" i="1" dirty="0" smtClean="0"/>
              <a:t>) access, which allows clients to safely manage overall access provided by company’s operators (Ops in </a:t>
            </a:r>
            <a:r>
              <a:rPr lang="en-US" sz="1200" i="1" dirty="0" err="1" smtClean="0"/>
              <a:t>PoC</a:t>
            </a:r>
            <a:r>
              <a:rPr lang="en-US" sz="1200" i="1" dirty="0" smtClean="0"/>
              <a:t>), minimizing time consumption on provider’s side</a:t>
            </a:r>
          </a:p>
          <a:p>
            <a:endParaRPr lang="en-US" sz="1200" i="1" dirty="0"/>
          </a:p>
          <a:p>
            <a:endParaRPr lang="en-US" sz="1200" i="1" dirty="0" smtClean="0"/>
          </a:p>
          <a:p>
            <a:endParaRPr lang="en-US" sz="1200" i="1" dirty="0"/>
          </a:p>
          <a:p>
            <a:endParaRPr lang="en-US" sz="1200" i="1" dirty="0" smtClean="0"/>
          </a:p>
          <a:p>
            <a:endParaRPr lang="en-US" sz="1200" i="1" dirty="0"/>
          </a:p>
          <a:p>
            <a:endParaRPr lang="en-US" sz="1200" i="1" dirty="0" smtClean="0"/>
          </a:p>
          <a:p>
            <a:endParaRPr lang="en-US" sz="1200" i="1" dirty="0"/>
          </a:p>
          <a:p>
            <a:endParaRPr lang="en-US" sz="1200" i="1" dirty="0" smtClean="0"/>
          </a:p>
          <a:p>
            <a:endParaRPr lang="en-US" sz="1200" i="1" dirty="0"/>
          </a:p>
          <a:p>
            <a:endParaRPr lang="en-US" sz="1200" i="1" dirty="0" smtClean="0"/>
          </a:p>
          <a:p>
            <a:r>
              <a:rPr lang="en-US" sz="1200" i="1" dirty="0" err="1" smtClean="0"/>
              <a:t>Pclients</a:t>
            </a:r>
            <a:r>
              <a:rPr lang="en-US" sz="1200" i="1" dirty="0" smtClean="0"/>
              <a:t> can create both other </a:t>
            </a:r>
            <a:r>
              <a:rPr lang="en-US" sz="1200" i="1" dirty="0" err="1" smtClean="0"/>
              <a:t>Pclients</a:t>
            </a:r>
            <a:r>
              <a:rPr lang="en-US" sz="1200" i="1" dirty="0" smtClean="0"/>
              <a:t> (useful for branched organizations) and </a:t>
            </a:r>
            <a:r>
              <a:rPr lang="en-US" sz="1200" i="1" dirty="0" err="1" smtClean="0"/>
              <a:t>Cclients</a:t>
            </a:r>
            <a:r>
              <a:rPr lang="en-US" sz="1200" i="1" dirty="0" smtClean="0"/>
              <a:t> alike. Child </a:t>
            </a:r>
            <a:r>
              <a:rPr lang="en-US" sz="1200" i="1" dirty="0" err="1" smtClean="0"/>
              <a:t>Pclients</a:t>
            </a:r>
            <a:r>
              <a:rPr lang="en-US" sz="1200" i="1" dirty="0" smtClean="0"/>
              <a:t> will be able to create </a:t>
            </a:r>
            <a:r>
              <a:rPr lang="en-US" sz="1200" i="1" dirty="0" err="1" smtClean="0"/>
              <a:t>Cclients</a:t>
            </a:r>
            <a:r>
              <a:rPr lang="en-US" sz="1200" i="1" dirty="0" smtClean="0"/>
              <a:t> only with access rights available to them or less</a:t>
            </a:r>
            <a:endParaRPr lang="ru-RU" sz="1200" i="1" dirty="0"/>
          </a:p>
        </p:txBody>
      </p:sp>
      <p:sp>
        <p:nvSpPr>
          <p:cNvPr id="19" name="TextBox 18"/>
          <p:cNvSpPr txBox="1"/>
          <p:nvPr/>
        </p:nvSpPr>
        <p:spPr>
          <a:xfrm>
            <a:off x="107504" y="3307787"/>
            <a:ext cx="1080120" cy="1200329"/>
          </a:xfrm>
          <a:prstGeom prst="rect">
            <a:avLst/>
          </a:prstGeom>
          <a:noFill/>
        </p:spPr>
        <p:txBody>
          <a:bodyPr wrap="square" rtlCol="0">
            <a:spAutoFit/>
          </a:bodyPr>
          <a:lstStyle/>
          <a:p>
            <a:r>
              <a:rPr lang="en-US" sz="1200" i="1" dirty="0" smtClean="0"/>
              <a:t>“Quick-Access” database should be considered </a:t>
            </a:r>
            <a:r>
              <a:rPr lang="en-US" sz="1200" b="1" i="1" dirty="0" smtClean="0"/>
              <a:t>optional</a:t>
            </a:r>
            <a:endParaRPr lang="ru-RU" sz="1200" b="1" i="1" dirty="0"/>
          </a:p>
        </p:txBody>
      </p:sp>
    </p:spTree>
    <p:extLst>
      <p:ext uri="{BB962C8B-B14F-4D97-AF65-F5344CB8AC3E}">
        <p14:creationId xmlns:p14="http://schemas.microsoft.com/office/powerpoint/2010/main" val="12572128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157" y="188640"/>
            <a:ext cx="8136904" cy="1261884"/>
          </a:xfrm>
          <a:prstGeom prst="rect">
            <a:avLst/>
          </a:prstGeom>
          <a:noFill/>
        </p:spPr>
        <p:txBody>
          <a:bodyPr wrap="square" numCol="1" rtlCol="0">
            <a:spAutoFit/>
          </a:bodyPr>
          <a:lstStyle/>
          <a:p>
            <a:pPr algn="ctr"/>
            <a:r>
              <a:rPr lang="en-US" b="1" dirty="0" smtClean="0"/>
              <a:t>Web GUI</a:t>
            </a:r>
          </a:p>
          <a:p>
            <a:endParaRPr lang="en-US" sz="1600" dirty="0" smtClean="0"/>
          </a:p>
          <a:p>
            <a:r>
              <a:rPr lang="en-US" sz="1400" dirty="0" smtClean="0"/>
              <a:t>Some modules are not yet implemented in </a:t>
            </a:r>
            <a:r>
              <a:rPr lang="en-US" sz="1400" dirty="0" err="1" smtClean="0"/>
              <a:t>PoC</a:t>
            </a:r>
            <a:r>
              <a:rPr lang="en-US" sz="1400" dirty="0" smtClean="0"/>
              <a:t>. Some modules are optional, but are highly advisable. Click </a:t>
            </a:r>
            <a:r>
              <a:rPr lang="en-US" sz="1400" dirty="0" smtClean="0">
                <a:hlinkClick r:id="rId3" action="ppaction://hlinksldjump"/>
              </a:rPr>
              <a:t>here</a:t>
            </a:r>
            <a:r>
              <a:rPr lang="en-US" sz="1400" dirty="0" smtClean="0"/>
              <a:t> for samples and some more explanations on backend.</a:t>
            </a:r>
          </a:p>
          <a:p>
            <a:endParaRPr lang="en-US" sz="1400" dirty="0"/>
          </a:p>
        </p:txBody>
      </p:sp>
      <p:sp>
        <p:nvSpPr>
          <p:cNvPr id="5" name="Стрелка влево 4">
            <a:hlinkClick r:id="rId4" action="ppaction://hlinksldjump"/>
          </p:cNvPr>
          <p:cNvSpPr/>
          <p:nvPr/>
        </p:nvSpPr>
        <p:spPr>
          <a:xfrm>
            <a:off x="7020272" y="5805264"/>
            <a:ext cx="1872208" cy="792088"/>
          </a:xfrm>
          <a:prstGeom prst="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Back to main slide</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6" name="Скругленный прямоугольник 5"/>
          <p:cNvSpPr/>
          <p:nvPr/>
        </p:nvSpPr>
        <p:spPr>
          <a:xfrm>
            <a:off x="634733" y="1665968"/>
            <a:ext cx="1296144"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Documents generation</a:t>
            </a:r>
            <a:endParaRPr lang="ru-RU" dirty="0"/>
          </a:p>
        </p:txBody>
      </p:sp>
      <p:sp>
        <p:nvSpPr>
          <p:cNvPr id="9" name="Скругленный прямоугольник 8"/>
          <p:cNvSpPr/>
          <p:nvPr/>
        </p:nvSpPr>
        <p:spPr>
          <a:xfrm>
            <a:off x="2062448" y="1662934"/>
            <a:ext cx="1296144"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Document upload</a:t>
            </a:r>
            <a:endParaRPr lang="ru-RU" dirty="0"/>
          </a:p>
        </p:txBody>
      </p:sp>
      <p:sp>
        <p:nvSpPr>
          <p:cNvPr id="11" name="Скругленный прямоугольник 10"/>
          <p:cNvSpPr/>
          <p:nvPr/>
        </p:nvSpPr>
        <p:spPr>
          <a:xfrm>
            <a:off x="5688124" y="1665968"/>
            <a:ext cx="1296144" cy="504056"/>
          </a:xfrm>
          <a:prstGeom prst="roundRect">
            <a:avLst/>
          </a:prstGeom>
          <a:solidFill>
            <a:schemeClr val="accent6">
              <a:lumMod val="60000"/>
              <a:lumOff val="40000"/>
            </a:schemeClr>
          </a:solidFill>
          <a:ln>
            <a:prstDash val="sysDot"/>
          </a:ln>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Feedback system</a:t>
            </a:r>
            <a:endParaRPr lang="ru-RU" dirty="0"/>
          </a:p>
        </p:txBody>
      </p:sp>
      <p:sp>
        <p:nvSpPr>
          <p:cNvPr id="12" name="Скругленный прямоугольник 11"/>
          <p:cNvSpPr/>
          <p:nvPr/>
        </p:nvSpPr>
        <p:spPr>
          <a:xfrm>
            <a:off x="3448845" y="1665968"/>
            <a:ext cx="1296144"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Settings system</a:t>
            </a:r>
            <a:endParaRPr lang="ru-RU" dirty="0"/>
          </a:p>
        </p:txBody>
      </p:sp>
      <p:sp>
        <p:nvSpPr>
          <p:cNvPr id="13" name="Скругленный прямоугольник 12"/>
          <p:cNvSpPr/>
          <p:nvPr/>
        </p:nvSpPr>
        <p:spPr>
          <a:xfrm>
            <a:off x="7115453" y="1665968"/>
            <a:ext cx="1296144" cy="504056"/>
          </a:xfrm>
          <a:prstGeom prst="roundRect">
            <a:avLst/>
          </a:prstGeom>
          <a:solidFill>
            <a:schemeClr val="accent6">
              <a:lumMod val="60000"/>
              <a:lumOff val="40000"/>
            </a:schemeClr>
          </a:solidFill>
          <a:ln>
            <a:prstDash val="sysDot"/>
          </a:ln>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Info</a:t>
            </a:r>
          </a:p>
          <a:p>
            <a:pPr algn="ctr"/>
            <a:r>
              <a:rPr lang="en-US" dirty="0" smtClean="0"/>
              <a:t>system</a:t>
            </a:r>
            <a:endParaRPr lang="ru-RU" dirty="0"/>
          </a:p>
        </p:txBody>
      </p:sp>
      <p:sp>
        <p:nvSpPr>
          <p:cNvPr id="14" name="TextBox 13"/>
          <p:cNvSpPr txBox="1"/>
          <p:nvPr/>
        </p:nvSpPr>
        <p:spPr>
          <a:xfrm>
            <a:off x="613904" y="2212659"/>
            <a:ext cx="1296144" cy="3985706"/>
          </a:xfrm>
          <a:prstGeom prst="rect">
            <a:avLst/>
          </a:prstGeom>
          <a:noFill/>
        </p:spPr>
        <p:txBody>
          <a:bodyPr wrap="square" rtlCol="0">
            <a:spAutoFit/>
          </a:bodyPr>
          <a:lstStyle/>
          <a:p>
            <a:r>
              <a:rPr lang="en-US" sz="1100" dirty="0" smtClean="0"/>
              <a:t>Filter page, where client chooses type of electronic document, date period, account and other (mainly optional) parameters to get desired document(s). Then the document(s) is generated by taking data from database(s) after checking user permissions for the documents requested. Document(s) output in .pdf inside the browser or via a link for big files</a:t>
            </a:r>
          </a:p>
        </p:txBody>
      </p:sp>
      <p:sp>
        <p:nvSpPr>
          <p:cNvPr id="15" name="TextBox 14"/>
          <p:cNvSpPr txBox="1"/>
          <p:nvPr/>
        </p:nvSpPr>
        <p:spPr>
          <a:xfrm>
            <a:off x="2083277" y="2212659"/>
            <a:ext cx="1296144" cy="4131900"/>
          </a:xfrm>
          <a:prstGeom prst="rect">
            <a:avLst/>
          </a:prstGeom>
          <a:noFill/>
        </p:spPr>
        <p:txBody>
          <a:bodyPr wrap="square" rtlCol="0">
            <a:spAutoFit/>
          </a:bodyPr>
          <a:lstStyle/>
          <a:p>
            <a:r>
              <a:rPr lang="en-US" sz="1050" dirty="0" smtClean="0"/>
              <a:t>Page with ability of file upload. Preferably just one field where user chooses a file. And then the system should parse it and if it’s an acceptable document – send it to database (actually store it on File System, but have a reference in Database). Alternatively – use separate field to select file type.</a:t>
            </a:r>
          </a:p>
          <a:p>
            <a:r>
              <a:rPr lang="en-US" sz="1050" dirty="0" smtClean="0"/>
              <a:t>User also should have access to files he uploaded before with statistics (time, file type, size, processed by company or not, .</a:t>
            </a:r>
            <a:r>
              <a:rPr lang="en-US" sz="1050" dirty="0" err="1" smtClean="0"/>
              <a:t>etc</a:t>
            </a:r>
            <a:r>
              <a:rPr lang="en-US" sz="1050" dirty="0" smtClean="0"/>
              <a:t>)</a:t>
            </a:r>
            <a:endParaRPr lang="ru-RU" sz="1050" dirty="0"/>
          </a:p>
        </p:txBody>
      </p:sp>
      <p:sp>
        <p:nvSpPr>
          <p:cNvPr id="17" name="TextBox 16"/>
          <p:cNvSpPr txBox="1"/>
          <p:nvPr/>
        </p:nvSpPr>
        <p:spPr>
          <a:xfrm>
            <a:off x="5668391" y="2212658"/>
            <a:ext cx="1296144" cy="3985706"/>
          </a:xfrm>
          <a:prstGeom prst="rect">
            <a:avLst/>
          </a:prstGeom>
          <a:noFill/>
        </p:spPr>
        <p:txBody>
          <a:bodyPr wrap="square" rtlCol="0">
            <a:spAutoFit/>
          </a:bodyPr>
          <a:lstStyle/>
          <a:p>
            <a:r>
              <a:rPr lang="en-US" sz="1100" dirty="0" smtClean="0"/>
              <a:t>Page with ability to fill-in feedback form to send feedback to administration.</a:t>
            </a:r>
          </a:p>
          <a:p>
            <a:r>
              <a:rPr lang="en-US" sz="1100" dirty="0" smtClean="0"/>
              <a:t>Possibly some kind of a mini-forum, where clients can interact with each other as well, discuss advantages and disadvantages of company in general and E-Documents system in particular and, maybe, even get responses from company’s employees (functionality should be close to that of </a:t>
            </a:r>
            <a:r>
              <a:rPr lang="en-US" sz="1100" dirty="0" err="1" smtClean="0">
                <a:hlinkClick r:id="rId5"/>
              </a:rPr>
              <a:t>vBulletin</a:t>
            </a:r>
            <a:r>
              <a:rPr lang="en-US" sz="1100" dirty="0" smtClean="0"/>
              <a:t>)</a:t>
            </a:r>
            <a:endParaRPr lang="ru-RU" sz="1100" dirty="0"/>
          </a:p>
        </p:txBody>
      </p:sp>
      <p:sp>
        <p:nvSpPr>
          <p:cNvPr id="18" name="TextBox 17"/>
          <p:cNvSpPr txBox="1"/>
          <p:nvPr/>
        </p:nvSpPr>
        <p:spPr>
          <a:xfrm>
            <a:off x="3443045" y="2212659"/>
            <a:ext cx="1296144" cy="2462213"/>
          </a:xfrm>
          <a:prstGeom prst="rect">
            <a:avLst/>
          </a:prstGeom>
          <a:noFill/>
        </p:spPr>
        <p:txBody>
          <a:bodyPr wrap="square" rtlCol="0">
            <a:spAutoFit/>
          </a:bodyPr>
          <a:lstStyle/>
          <a:p>
            <a:r>
              <a:rPr lang="en-US" sz="1100" dirty="0" smtClean="0"/>
              <a:t>Page with ability to fine-tune user settings (web-page layout, security settings, notifications, .</a:t>
            </a:r>
            <a:r>
              <a:rPr lang="en-US" sz="1100" dirty="0" err="1" smtClean="0"/>
              <a:t>etc</a:t>
            </a:r>
            <a:r>
              <a:rPr lang="en-US" sz="1100" dirty="0" smtClean="0"/>
              <a:t>).</a:t>
            </a:r>
          </a:p>
          <a:p>
            <a:r>
              <a:rPr lang="en-US" sz="1100" dirty="0" err="1" smtClean="0"/>
              <a:t>Pclients</a:t>
            </a:r>
            <a:r>
              <a:rPr lang="en-US" sz="1100" dirty="0" smtClean="0"/>
              <a:t> and Ops should have access to other users’ settings as well, with ability to freeze settings (prevent changes by user)</a:t>
            </a:r>
            <a:endParaRPr lang="ru-RU" sz="1100" dirty="0"/>
          </a:p>
        </p:txBody>
      </p:sp>
      <p:sp>
        <p:nvSpPr>
          <p:cNvPr id="19" name="TextBox 18"/>
          <p:cNvSpPr txBox="1"/>
          <p:nvPr/>
        </p:nvSpPr>
        <p:spPr>
          <a:xfrm>
            <a:off x="7115453" y="2205900"/>
            <a:ext cx="1296144" cy="2800767"/>
          </a:xfrm>
          <a:prstGeom prst="rect">
            <a:avLst/>
          </a:prstGeom>
          <a:noFill/>
        </p:spPr>
        <p:txBody>
          <a:bodyPr wrap="square" rtlCol="0">
            <a:spAutoFit/>
          </a:bodyPr>
          <a:lstStyle/>
          <a:p>
            <a:r>
              <a:rPr lang="en-US" sz="1100" dirty="0" smtClean="0"/>
              <a:t>Company’s news. News submitted by the clients about the clients (for extra fee? Blog style?). Ability to make “personal page” for the client (extra fee?) visible by other users (as advertisement and\or statistics). If </a:t>
            </a:r>
            <a:r>
              <a:rPr lang="en-US" sz="1100" dirty="0" err="1" smtClean="0"/>
              <a:t>vBulletin</a:t>
            </a:r>
            <a:r>
              <a:rPr lang="en-US" sz="1100" dirty="0" smtClean="0"/>
              <a:t> is used both CMS and Blogs functionality can be used</a:t>
            </a:r>
            <a:endParaRPr lang="ru-RU" sz="1100" dirty="0"/>
          </a:p>
        </p:txBody>
      </p:sp>
      <p:sp>
        <p:nvSpPr>
          <p:cNvPr id="20" name="Скругленный прямоугольник 19"/>
          <p:cNvSpPr/>
          <p:nvPr/>
        </p:nvSpPr>
        <p:spPr>
          <a:xfrm>
            <a:off x="646225" y="6454606"/>
            <a:ext cx="1296144" cy="26238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smtClean="0"/>
              <a:t>Company Admins</a:t>
            </a:r>
            <a:endParaRPr lang="ru-RU" sz="1200" dirty="0"/>
          </a:p>
        </p:txBody>
      </p:sp>
      <p:sp>
        <p:nvSpPr>
          <p:cNvPr id="21" name="TextBox 20"/>
          <p:cNvSpPr txBox="1"/>
          <p:nvPr/>
        </p:nvSpPr>
        <p:spPr>
          <a:xfrm>
            <a:off x="1942369" y="6381908"/>
            <a:ext cx="4096072" cy="430887"/>
          </a:xfrm>
          <a:prstGeom prst="rect">
            <a:avLst/>
          </a:prstGeom>
          <a:noFill/>
        </p:spPr>
        <p:txBody>
          <a:bodyPr wrap="square" rtlCol="0">
            <a:spAutoFit/>
          </a:bodyPr>
          <a:lstStyle/>
          <a:p>
            <a:r>
              <a:rPr lang="en-US" sz="1100" dirty="0" smtClean="0"/>
              <a:t>All of the above with some extra access to user settings (including creation), feedbacks and statistics</a:t>
            </a:r>
            <a:endParaRPr lang="ru-RU" sz="1100" dirty="0"/>
          </a:p>
        </p:txBody>
      </p:sp>
      <p:sp>
        <p:nvSpPr>
          <p:cNvPr id="2" name="TextBox 1"/>
          <p:cNvSpPr txBox="1"/>
          <p:nvPr/>
        </p:nvSpPr>
        <p:spPr>
          <a:xfrm>
            <a:off x="1403648" y="1351957"/>
            <a:ext cx="2952328" cy="553998"/>
          </a:xfrm>
          <a:prstGeom prst="rect">
            <a:avLst/>
          </a:prstGeom>
          <a:noFill/>
        </p:spPr>
        <p:txBody>
          <a:bodyPr wrap="square" rtlCol="0">
            <a:spAutoFit/>
          </a:bodyPr>
          <a:lstStyle/>
          <a:p>
            <a:r>
              <a:rPr lang="en-US" sz="1200" b="1" dirty="0"/>
              <a:t>Suggested </a:t>
            </a:r>
            <a:r>
              <a:rPr lang="en-US" sz="1200" b="1" dirty="0" smtClean="0"/>
              <a:t>main modules </a:t>
            </a:r>
            <a:r>
              <a:rPr lang="en-US" sz="1000" i="1" dirty="0"/>
              <a:t>(click for details)</a:t>
            </a:r>
          </a:p>
          <a:p>
            <a:endParaRPr lang="ru-RU" dirty="0"/>
          </a:p>
        </p:txBody>
      </p:sp>
      <p:sp>
        <p:nvSpPr>
          <p:cNvPr id="22" name="TextBox 21"/>
          <p:cNvSpPr txBox="1"/>
          <p:nvPr/>
        </p:nvSpPr>
        <p:spPr>
          <a:xfrm>
            <a:off x="5652120" y="1363998"/>
            <a:ext cx="2952328" cy="553998"/>
          </a:xfrm>
          <a:prstGeom prst="rect">
            <a:avLst/>
          </a:prstGeom>
          <a:noFill/>
        </p:spPr>
        <p:txBody>
          <a:bodyPr wrap="square" rtlCol="0">
            <a:spAutoFit/>
          </a:bodyPr>
          <a:lstStyle/>
          <a:p>
            <a:r>
              <a:rPr lang="en-US" sz="1200" b="1" dirty="0" smtClean="0"/>
              <a:t>Optional service </a:t>
            </a:r>
            <a:r>
              <a:rPr lang="en-US" sz="1200" b="1" dirty="0"/>
              <a:t>modules </a:t>
            </a:r>
            <a:r>
              <a:rPr lang="en-US" sz="1000" i="1" dirty="0"/>
              <a:t>(click for details)</a:t>
            </a:r>
          </a:p>
          <a:p>
            <a:endParaRPr lang="ru-RU" dirty="0"/>
          </a:p>
        </p:txBody>
      </p:sp>
    </p:spTree>
    <p:extLst>
      <p:ext uri="{BB962C8B-B14F-4D97-AF65-F5344CB8AC3E}">
        <p14:creationId xmlns:p14="http://schemas.microsoft.com/office/powerpoint/2010/main" val="10693586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6"/>
                  </p:tgtEl>
                </p:cond>
              </p:nextCondLst>
            </p:seq>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anim calcmode="lin" valueType="num">
                                      <p:cBhvr>
                                        <p:cTn id="16" dur="1000" fill="hold"/>
                                        <p:tgtEl>
                                          <p:spTgt spid="15"/>
                                        </p:tgtEl>
                                        <p:attrNameLst>
                                          <p:attrName>ppt_x</p:attrName>
                                        </p:attrNameLst>
                                      </p:cBhvr>
                                      <p:tavLst>
                                        <p:tav tm="0">
                                          <p:val>
                                            <p:strVal val="#ppt_x"/>
                                          </p:val>
                                        </p:tav>
                                        <p:tav tm="100000">
                                          <p:val>
                                            <p:strVal val="#ppt_x"/>
                                          </p:val>
                                        </p:tav>
                                      </p:tavLst>
                                    </p:anim>
                                    <p:anim calcmode="lin" valueType="num">
                                      <p:cBhvr>
                                        <p:cTn id="1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9"/>
                  </p:tgtEl>
                </p:cond>
              </p:nextCondLst>
            </p:seq>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11"/>
                  </p:tgtEl>
                </p:cond>
              </p:nextCondLst>
            </p:seq>
            <p:seq concurrent="1" nextAc="seek">
              <p:cTn id="26" restart="whenNotActive" fill="hold" evtFilter="cancelBubble" nodeType="interactiveSeq">
                <p:stCondLst>
                  <p:cond evt="onClick" delay="0">
                    <p:tgtEl>
                      <p:spTgt spid="12"/>
                    </p:tgtEl>
                  </p:cond>
                </p:stCondLst>
                <p:endSync evt="end" delay="0">
                  <p:rtn val="all"/>
                </p:endSync>
                <p:childTnLst>
                  <p:par>
                    <p:cTn id="27" fill="hold">
                      <p:stCondLst>
                        <p:cond delay="0"/>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12"/>
                  </p:tgtEl>
                </p:cond>
              </p:nextCondLst>
            </p:seq>
            <p:seq concurrent="1" nextAc="seek">
              <p:cTn id="34" restart="whenNotActive" fill="hold" evtFilter="cancelBubble" nodeType="interactiveSeq">
                <p:stCondLst>
                  <p:cond evt="onClick" delay="0">
                    <p:tgtEl>
                      <p:spTgt spid="13"/>
                    </p:tgtEl>
                  </p:cond>
                </p:stCondLst>
                <p:endSync evt="end" delay="0">
                  <p:rtn val="all"/>
                </p:endSync>
                <p:childTnLst>
                  <p:par>
                    <p:cTn id="35" fill="hold">
                      <p:stCondLst>
                        <p:cond delay="0"/>
                      </p:stCondLst>
                      <p:childTnLst>
                        <p:par>
                          <p:cTn id="36" fill="hold">
                            <p:stCondLst>
                              <p:cond delay="0"/>
                            </p:stCondLst>
                            <p:childTnLst>
                              <p:par>
                                <p:cTn id="37" presetID="47"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13"/>
                  </p:tgtEl>
                </p:cond>
              </p:nextCondLst>
            </p:seq>
            <p:seq concurrent="1" nextAc="seek">
              <p:cTn id="42" restart="whenNotActive" fill="hold" evtFilter="cancelBubble" nodeType="interactiveSeq">
                <p:stCondLst>
                  <p:cond evt="onClick" delay="0">
                    <p:tgtEl>
                      <p:spTgt spid="20"/>
                    </p:tgtEl>
                  </p:cond>
                </p:stCondLst>
                <p:endSync evt="end" delay="0">
                  <p:rtn val="all"/>
                </p:endSync>
                <p:childTnLst>
                  <p:par>
                    <p:cTn id="43" fill="hold">
                      <p:stCondLst>
                        <p:cond delay="0"/>
                      </p:stCondLst>
                      <p:childTnLst>
                        <p:par>
                          <p:cTn id="44" fill="hold">
                            <p:stCondLst>
                              <p:cond delay="0"/>
                            </p:stCondLst>
                            <p:childTnLst>
                              <p:par>
                                <p:cTn id="45" presetID="2" presetClass="entr" presetSubtype="6"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1+#ppt_w/2"/>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0"/>
                  </p:tgtEl>
                </p:cond>
              </p:nextCondLst>
            </p:seq>
          </p:childTnLst>
        </p:cTn>
      </p:par>
    </p:tnLst>
    <p:bldLst>
      <p:bldP spid="14" grpId="0"/>
      <p:bldP spid="15" grpId="0"/>
      <p:bldP spid="17" grpId="0"/>
      <p:bldP spid="18" grpId="0"/>
      <p:bldP spid="19"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36" y="116632"/>
            <a:ext cx="8136904" cy="2769989"/>
          </a:xfrm>
          <a:prstGeom prst="rect">
            <a:avLst/>
          </a:prstGeom>
          <a:noFill/>
        </p:spPr>
        <p:txBody>
          <a:bodyPr wrap="square" numCol="1" rtlCol="0">
            <a:spAutoFit/>
          </a:bodyPr>
          <a:lstStyle/>
          <a:p>
            <a:pPr algn="ctr"/>
            <a:r>
              <a:rPr lang="en-US" b="1" dirty="0" smtClean="0"/>
              <a:t>File Storage</a:t>
            </a:r>
          </a:p>
          <a:p>
            <a:endParaRPr lang="en-US" sz="1600" dirty="0" smtClean="0"/>
          </a:p>
          <a:p>
            <a:r>
              <a:rPr lang="en-US" sz="1400" dirty="0" smtClean="0"/>
              <a:t>A storage server, used for temporary storage of files uploaded by users. User uploads a file, which is saved to appropriate folder on storage server. Statistics should be provided to clients. Clients should have ability to remove files recently uploaded (up to several days old). Admins should have ability to remove any selected file with automated notification sent out to client who uploaded the file (if client is in database and enabled)</a:t>
            </a:r>
          </a:p>
          <a:p>
            <a:endParaRPr lang="en-US" sz="1400" dirty="0"/>
          </a:p>
          <a:p>
            <a:r>
              <a:rPr lang="en-US" sz="1400" dirty="0" smtClean="0"/>
              <a:t>After initial upload basic statistics can be added to database for client and company’s Admins to see in future through </a:t>
            </a:r>
            <a:r>
              <a:rPr lang="en-US" sz="1400" dirty="0" err="1" smtClean="0"/>
              <a:t>WebGUI</a:t>
            </a:r>
            <a:r>
              <a:rPr lang="en-US" sz="1400" dirty="0" smtClean="0"/>
              <a:t>.</a:t>
            </a:r>
          </a:p>
          <a:p>
            <a:endParaRPr lang="en-US" sz="1400" dirty="0"/>
          </a:p>
          <a:p>
            <a:r>
              <a:rPr lang="en-US" sz="1400" dirty="0" smtClean="0"/>
              <a:t>Same storage can be used to deliver large files to clients. Should be able to be generated and downloaded by client by using an API or a small application with auto-login function through command line.</a:t>
            </a:r>
          </a:p>
        </p:txBody>
      </p:sp>
      <p:sp>
        <p:nvSpPr>
          <p:cNvPr id="5" name="Стрелка влево 4">
            <a:hlinkClick r:id="rId3" action="ppaction://hlinksldjump"/>
          </p:cNvPr>
          <p:cNvSpPr/>
          <p:nvPr/>
        </p:nvSpPr>
        <p:spPr>
          <a:xfrm>
            <a:off x="7020272" y="5805264"/>
            <a:ext cx="1872208" cy="792088"/>
          </a:xfrm>
          <a:prstGeom prst="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Back to main slide</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21330020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Technologies required</a:t>
            </a:r>
            <a:endParaRPr lang="ru-RU" sz="3200" dirty="0"/>
          </a:p>
        </p:txBody>
      </p:sp>
      <p:sp>
        <p:nvSpPr>
          <p:cNvPr id="3" name="Content Placeholder 2"/>
          <p:cNvSpPr>
            <a:spLocks noGrp="1"/>
          </p:cNvSpPr>
          <p:nvPr>
            <p:ph idx="1"/>
          </p:nvPr>
        </p:nvSpPr>
        <p:spPr>
          <a:xfrm>
            <a:off x="457200" y="1268760"/>
            <a:ext cx="8229600" cy="4525963"/>
          </a:xfrm>
        </p:spPr>
        <p:txBody>
          <a:bodyPr>
            <a:normAutofit/>
          </a:bodyPr>
          <a:lstStyle/>
          <a:p>
            <a:r>
              <a:rPr lang="en-US" sz="1600" dirty="0" smtClean="0"/>
              <a:t>Visual C++ Redistributable x86/x64 (pre-requisite)</a:t>
            </a:r>
          </a:p>
          <a:p>
            <a:r>
              <a:rPr lang="en-US" sz="1600" dirty="0" smtClean="0"/>
              <a:t>Apache HTTPD server 2.4.9 x64 or newer (hosting)</a:t>
            </a:r>
          </a:p>
          <a:p>
            <a:r>
              <a:rPr lang="en-US" sz="1600" dirty="0" smtClean="0"/>
              <a:t>PHP 5.6.0b4 x64 or newer (parser for scripting language)</a:t>
            </a:r>
          </a:p>
          <a:p>
            <a:r>
              <a:rPr lang="en-US" sz="1600" dirty="0" smtClean="0"/>
              <a:t>JavaScript (some features of GUI and backend functions for security purposes)</a:t>
            </a:r>
          </a:p>
          <a:p>
            <a:r>
              <a:rPr lang="en-US" sz="1600" dirty="0" smtClean="0"/>
              <a:t>MySQL 5.7.4m14 x64 or newer (database storage; other storages are possible)</a:t>
            </a:r>
          </a:p>
          <a:p>
            <a:r>
              <a:rPr lang="en-US" sz="1600" dirty="0" err="1" smtClean="0"/>
              <a:t>Mod_security</a:t>
            </a:r>
            <a:r>
              <a:rPr lang="en-US" sz="1600" dirty="0" smtClean="0"/>
              <a:t> 2.8.0 x64 or newer (security for hosting server)</a:t>
            </a:r>
          </a:p>
          <a:p>
            <a:r>
              <a:rPr lang="en-US" sz="1600" dirty="0" err="1" smtClean="0"/>
              <a:t>Mod_evasive</a:t>
            </a:r>
            <a:r>
              <a:rPr lang="en-US" sz="1600" dirty="0" smtClean="0"/>
              <a:t> (</a:t>
            </a:r>
            <a:r>
              <a:rPr lang="en-US" sz="1600" dirty="0" err="1" smtClean="0"/>
              <a:t>DoS</a:t>
            </a:r>
            <a:r>
              <a:rPr lang="en-US" sz="1600" dirty="0" smtClean="0"/>
              <a:t> protection for hosting server)</a:t>
            </a:r>
          </a:p>
          <a:p>
            <a:r>
              <a:rPr lang="en-US" sz="1600" dirty="0" err="1" smtClean="0"/>
              <a:t>OpenSSL</a:t>
            </a:r>
            <a:r>
              <a:rPr lang="en-US" sz="1600" dirty="0" smtClean="0"/>
              <a:t> 1.0.1h (for key and certificate generation; other similar software can be used)</a:t>
            </a:r>
          </a:p>
          <a:p>
            <a:r>
              <a:rPr lang="en-US" sz="1600" dirty="0" smtClean="0"/>
              <a:t>TCPDF (for dynamic .pdf files generation)</a:t>
            </a:r>
          </a:p>
          <a:p>
            <a:r>
              <a:rPr lang="en-US" sz="1600" dirty="0" err="1" smtClean="0"/>
              <a:t>vBulletin</a:t>
            </a:r>
            <a:r>
              <a:rPr lang="en-US" sz="1600" dirty="0" smtClean="0"/>
              <a:t> (for forums; optional; other forum engines can be used)</a:t>
            </a:r>
          </a:p>
          <a:p>
            <a:r>
              <a:rPr lang="en-US" sz="1600" dirty="0" err="1" smtClean="0"/>
              <a:t>phpMyAdmin</a:t>
            </a:r>
            <a:r>
              <a:rPr lang="en-US" sz="1600" dirty="0" smtClean="0"/>
              <a:t> (for database management; optional; other software (including native one) can be used)</a:t>
            </a:r>
          </a:p>
          <a:p>
            <a:endParaRPr lang="en-US" sz="1600" dirty="0"/>
          </a:p>
          <a:p>
            <a:pPr marL="0" indent="0">
              <a:buNone/>
            </a:pPr>
            <a:r>
              <a:rPr lang="en-US" sz="1400" dirty="0" smtClean="0">
                <a:solidFill>
                  <a:srgbClr val="FF0000"/>
                </a:solidFill>
              </a:rPr>
              <a:t>Notice</a:t>
            </a:r>
            <a:r>
              <a:rPr lang="en-US" sz="1400" dirty="0" smtClean="0"/>
              <a:t>: above technologies were used in </a:t>
            </a:r>
            <a:r>
              <a:rPr lang="en-US" sz="1400" dirty="0" err="1" smtClean="0"/>
              <a:t>PoC</a:t>
            </a:r>
            <a:r>
              <a:rPr lang="en-US" sz="1400" dirty="0" smtClean="0"/>
              <a:t>. Alternatives can be used if desired, but may require significant changes in the code.</a:t>
            </a:r>
            <a:endParaRPr lang="ru-RU" sz="1400" dirty="0"/>
          </a:p>
        </p:txBody>
      </p:sp>
      <p:sp>
        <p:nvSpPr>
          <p:cNvPr id="4" name="Стрелка влево 4">
            <a:hlinkClick r:id="rId3" action="ppaction://hlinksldjump"/>
          </p:cNvPr>
          <p:cNvSpPr/>
          <p:nvPr/>
        </p:nvSpPr>
        <p:spPr>
          <a:xfrm>
            <a:off x="7020272" y="5805264"/>
            <a:ext cx="1872208" cy="79208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Permissions</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5" name="Стрелка влево 4">
            <a:hlinkClick r:id="rId4" action="ppaction://hlinksldjump"/>
          </p:cNvPr>
          <p:cNvSpPr/>
          <p:nvPr/>
        </p:nvSpPr>
        <p:spPr>
          <a:xfrm>
            <a:off x="107504" y="5805519"/>
            <a:ext cx="1872208" cy="792088"/>
          </a:xfrm>
          <a:prstGeom prst="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Back to main slide</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07528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a:bodyPr>
          <a:lstStyle/>
          <a:p>
            <a:r>
              <a:rPr lang="en-US" sz="3200" dirty="0" smtClean="0"/>
              <a:t>Permissions</a:t>
            </a:r>
            <a:endParaRPr lang="ru-RU" sz="32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37558468"/>
              </p:ext>
            </p:extLst>
          </p:nvPr>
        </p:nvGraphicFramePr>
        <p:xfrm>
          <a:off x="1907704" y="1732756"/>
          <a:ext cx="5334000" cy="4000500"/>
        </p:xfrm>
        <a:graphic>
          <a:graphicData uri="http://schemas.openxmlformats.org/drawingml/2006/table">
            <a:tbl>
              <a:tblPr/>
              <a:tblGrid>
                <a:gridCol w="2286000"/>
                <a:gridCol w="609600"/>
                <a:gridCol w="609600"/>
                <a:gridCol w="609600"/>
                <a:gridCol w="609600"/>
                <a:gridCol w="609600"/>
              </a:tblGrid>
              <a:tr h="190500">
                <a:tc>
                  <a:txBody>
                    <a:bodyPr/>
                    <a:lstStyle/>
                    <a:p>
                      <a:pPr algn="l" fontAlgn="b"/>
                      <a:endParaRPr lang="ru-RU"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IsAdmin</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IsISA</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IsOps</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IsPClient</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IsCClient</a:t>
                      </a:r>
                    </a:p>
                  </a:txBody>
                  <a:tcPr marL="9525" marR="9525" marT="9525" marB="0" anchor="b">
                    <a:lnL>
                      <a:noFill/>
                    </a:lnL>
                    <a:lnR>
                      <a:noFill/>
                    </a:lnR>
                    <a:lnT>
                      <a:noFill/>
                    </a:lnT>
                    <a:lnB>
                      <a:noFill/>
                    </a:lnB>
                  </a:tcPr>
                </a:tc>
              </a:tr>
              <a:tr h="190500">
                <a:tc>
                  <a:txBody>
                    <a:bodyPr/>
                    <a:lstStyle/>
                    <a:p>
                      <a:pPr algn="l" fontAlgn="b"/>
                      <a:r>
                        <a:rPr lang="en-US" sz="1100" b="0" i="0" u="none" strike="noStrike">
                          <a:solidFill>
                            <a:srgbClr val="000000"/>
                          </a:solidFill>
                          <a:effectLst/>
                          <a:latin typeface="Calibri"/>
                        </a:rPr>
                        <a:t>Create admins</a:t>
                      </a:r>
                    </a:p>
                  </a:txBody>
                  <a:tcPr marL="9525" marR="9525" marT="9525" marB="0" anchor="b">
                    <a:lnL>
                      <a:noFill/>
                    </a:lnL>
                    <a:lnR>
                      <a:noFill/>
                    </a:lnR>
                    <a:lnT>
                      <a:noFill/>
                    </a:lnT>
                    <a:lnB>
                      <a:noFill/>
                    </a:lnB>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r>
              <a:tr h="190500">
                <a:tc>
                  <a:txBody>
                    <a:bodyPr/>
                    <a:lstStyle/>
                    <a:p>
                      <a:pPr algn="l" fontAlgn="b"/>
                      <a:r>
                        <a:rPr lang="en-US" sz="1100" b="0" i="0" u="none" strike="noStrike">
                          <a:solidFill>
                            <a:srgbClr val="000000"/>
                          </a:solidFill>
                          <a:effectLst/>
                          <a:latin typeface="Calibri"/>
                        </a:rPr>
                        <a:t>Create ISA</a:t>
                      </a:r>
                    </a:p>
                  </a:txBody>
                  <a:tcPr marL="9525" marR="9525" marT="9525" marB="0" anchor="b">
                    <a:lnL>
                      <a:noFill/>
                    </a:lnL>
                    <a:lnR>
                      <a:noFill/>
                    </a:lnR>
                    <a:lnT>
                      <a:noFill/>
                    </a:lnT>
                    <a:lnB>
                      <a:noFill/>
                    </a:lnB>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r>
              <a:tr h="190500">
                <a:tc>
                  <a:txBody>
                    <a:bodyPr/>
                    <a:lstStyle/>
                    <a:p>
                      <a:pPr algn="l" fontAlgn="b"/>
                      <a:r>
                        <a:rPr lang="en-US" sz="1100" b="0" i="0" u="none" strike="noStrike">
                          <a:solidFill>
                            <a:srgbClr val="000000"/>
                          </a:solidFill>
                          <a:effectLst/>
                          <a:latin typeface="Calibri"/>
                        </a:rPr>
                        <a:t>Create Ops</a:t>
                      </a:r>
                    </a:p>
                  </a:txBody>
                  <a:tcPr marL="9525" marR="9525" marT="9525" marB="0" anchor="b">
                    <a:lnL>
                      <a:noFill/>
                    </a:lnL>
                    <a:lnR>
                      <a:noFill/>
                    </a:lnR>
                    <a:lnT>
                      <a:noFill/>
                    </a:lnT>
                    <a:lnB>
                      <a:noFill/>
                    </a:lnB>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r>
              <a:tr h="190500">
                <a:tc>
                  <a:txBody>
                    <a:bodyPr/>
                    <a:lstStyle/>
                    <a:p>
                      <a:pPr algn="l" fontAlgn="b"/>
                      <a:r>
                        <a:rPr lang="en-US" sz="1100" b="0" i="0" u="none" strike="noStrike">
                          <a:solidFill>
                            <a:srgbClr val="000000"/>
                          </a:solidFill>
                          <a:effectLst/>
                          <a:latin typeface="Calibri"/>
                        </a:rPr>
                        <a:t>Create Pclient</a:t>
                      </a:r>
                    </a:p>
                  </a:txBody>
                  <a:tcPr marL="9525" marR="9525" marT="9525" marB="0" anchor="b">
                    <a:lnL>
                      <a:noFill/>
                    </a:lnL>
                    <a:lnR>
                      <a:noFill/>
                    </a:lnR>
                    <a:lnT>
                      <a:noFill/>
                    </a:lnT>
                    <a:lnB>
                      <a:noFill/>
                    </a:lnB>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r>
              <a:tr h="190500">
                <a:tc>
                  <a:txBody>
                    <a:bodyPr/>
                    <a:lstStyle/>
                    <a:p>
                      <a:pPr algn="l" fontAlgn="b"/>
                      <a:r>
                        <a:rPr lang="en-US" sz="1100" b="0" i="0" u="none" strike="noStrike">
                          <a:solidFill>
                            <a:srgbClr val="000000"/>
                          </a:solidFill>
                          <a:effectLst/>
                          <a:latin typeface="Calibri"/>
                        </a:rPr>
                        <a:t>Create Cclient</a:t>
                      </a:r>
                    </a:p>
                  </a:txBody>
                  <a:tcPr marL="9525" marR="9525" marT="9525" marB="0" anchor="b">
                    <a:lnL>
                      <a:noFill/>
                    </a:lnL>
                    <a:lnR>
                      <a:noFill/>
                    </a:lnR>
                    <a:lnT>
                      <a:noFill/>
                    </a:lnT>
                    <a:lnB>
                      <a:noFill/>
                    </a:lnB>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r>
              <a:tr h="190500">
                <a:tc>
                  <a:txBody>
                    <a:bodyPr/>
                    <a:lstStyle/>
                    <a:p>
                      <a:pPr algn="l" fontAlgn="b"/>
                      <a:r>
                        <a:rPr lang="en-US" sz="1100" b="0" i="0" u="none" strike="noStrike">
                          <a:solidFill>
                            <a:srgbClr val="000000"/>
                          </a:solidFill>
                          <a:effectLst/>
                          <a:latin typeface="Calibri"/>
                        </a:rPr>
                        <a:t>Search for corrupt rights</a:t>
                      </a:r>
                    </a:p>
                  </a:txBody>
                  <a:tcPr marL="9525" marR="9525" marT="9525" marB="0" anchor="b">
                    <a:lnL>
                      <a:noFill/>
                    </a:lnL>
                    <a:lnR>
                      <a:noFill/>
                    </a:lnR>
                    <a:lnT>
                      <a:noFill/>
                    </a:lnT>
                    <a:lnB>
                      <a:noFill/>
                    </a:lnB>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r>
              <a:tr h="190500">
                <a:tc>
                  <a:txBody>
                    <a:bodyPr/>
                    <a:lstStyle/>
                    <a:p>
                      <a:pPr algn="l" fontAlgn="b"/>
                      <a:r>
                        <a:rPr lang="en-US" sz="1100" b="0" i="0" u="none" strike="noStrike">
                          <a:solidFill>
                            <a:srgbClr val="000000"/>
                          </a:solidFill>
                          <a:effectLst/>
                          <a:latin typeface="Calibri"/>
                        </a:rPr>
                        <a:t>See strikes fo all users</a:t>
                      </a:r>
                    </a:p>
                  </a:txBody>
                  <a:tcPr marL="9525" marR="9525" marT="9525" marB="0" anchor="b">
                    <a:lnL>
                      <a:noFill/>
                    </a:lnL>
                    <a:lnR>
                      <a:noFill/>
                    </a:lnR>
                    <a:lnT>
                      <a:noFill/>
                    </a:lnT>
                    <a:lnB>
                      <a:noFill/>
                    </a:lnB>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r>
              <a:tr h="190500">
                <a:tc>
                  <a:txBody>
                    <a:bodyPr/>
                    <a:lstStyle/>
                    <a:p>
                      <a:pPr algn="l" fontAlgn="b"/>
                      <a:r>
                        <a:rPr lang="en-US" sz="1100" b="0" i="0" u="none" strike="noStrike" dirty="0">
                          <a:solidFill>
                            <a:srgbClr val="000000"/>
                          </a:solidFill>
                          <a:effectLst/>
                          <a:latin typeface="Calibri"/>
                        </a:rPr>
                        <a:t>Clear strikes for all users</a:t>
                      </a:r>
                    </a:p>
                  </a:txBody>
                  <a:tcPr marL="9525" marR="9525" marT="9525" marB="0" anchor="b">
                    <a:lnL>
                      <a:noFill/>
                    </a:lnL>
                    <a:lnR>
                      <a:noFill/>
                    </a:lnR>
                    <a:lnT>
                      <a:noFill/>
                    </a:lnT>
                    <a:lnB>
                      <a:noFill/>
                    </a:lnB>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r>
              <a:tr h="190500">
                <a:tc>
                  <a:txBody>
                    <a:bodyPr/>
                    <a:lstStyle/>
                    <a:p>
                      <a:pPr algn="l" fontAlgn="b"/>
                      <a:r>
                        <a:rPr lang="en-US" sz="1100" b="0" i="0" u="none" strike="noStrike">
                          <a:solidFill>
                            <a:srgbClr val="000000"/>
                          </a:solidFill>
                          <a:effectLst/>
                          <a:latin typeface="Calibri"/>
                        </a:rPr>
                        <a:t>See strikes for selected users</a:t>
                      </a:r>
                    </a:p>
                  </a:txBody>
                  <a:tcPr marL="9525" marR="9525" marT="9525" marB="0" anchor="b">
                    <a:lnL>
                      <a:noFill/>
                    </a:lnL>
                    <a:lnR>
                      <a:noFill/>
                    </a:lnR>
                    <a:lnT>
                      <a:noFill/>
                    </a:lnT>
                    <a:lnB>
                      <a:noFill/>
                    </a:lnB>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dirty="0">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r>
              <a:tr h="190500">
                <a:tc>
                  <a:txBody>
                    <a:bodyPr/>
                    <a:lstStyle/>
                    <a:p>
                      <a:pPr algn="l" fontAlgn="b"/>
                      <a:r>
                        <a:rPr lang="en-US" sz="1100" b="0" i="0" u="none" strike="noStrike">
                          <a:solidFill>
                            <a:srgbClr val="000000"/>
                          </a:solidFill>
                          <a:effectLst/>
                          <a:latin typeface="Calibri"/>
                        </a:rPr>
                        <a:t>Clear strikes for selected users</a:t>
                      </a:r>
                    </a:p>
                  </a:txBody>
                  <a:tcPr marL="9525" marR="9525" marT="9525" marB="0" anchor="b">
                    <a:lnL>
                      <a:noFill/>
                    </a:lnL>
                    <a:lnR>
                      <a:noFill/>
                    </a:lnR>
                    <a:lnT>
                      <a:noFill/>
                    </a:lnT>
                    <a:lnB>
                      <a:noFill/>
                    </a:lnB>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dirty="0" smtClean="0">
                          <a:solidFill>
                            <a:srgbClr val="9C0006"/>
                          </a:solidFill>
                          <a:effectLst/>
                          <a:latin typeface="Calibri"/>
                        </a:rPr>
                        <a:t>No</a:t>
                      </a:r>
                      <a:endParaRPr lang="en-US" sz="1100" b="0" i="0" u="none" strike="noStrike" dirty="0">
                        <a:solidFill>
                          <a:srgbClr val="9C0006"/>
                        </a:solidFill>
                        <a:effectLst/>
                        <a:latin typeface="Calibri"/>
                      </a:endParaRP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r>
              <a:tr h="190500">
                <a:tc>
                  <a:txBody>
                    <a:bodyPr/>
                    <a:lstStyle/>
                    <a:p>
                      <a:pPr algn="l" fontAlgn="b"/>
                      <a:r>
                        <a:rPr lang="en-US" sz="1100" b="0" i="0" u="none" strike="noStrike">
                          <a:solidFill>
                            <a:srgbClr val="000000"/>
                          </a:solidFill>
                          <a:effectLst/>
                          <a:latin typeface="Calibri"/>
                        </a:rPr>
                        <a:t>Change password for child users</a:t>
                      </a:r>
                    </a:p>
                  </a:txBody>
                  <a:tcPr marL="9525" marR="9525" marT="9525" marB="0" anchor="b">
                    <a:lnL>
                      <a:noFill/>
                    </a:lnL>
                    <a:lnR>
                      <a:noFill/>
                    </a:lnR>
                    <a:lnT>
                      <a:noFill/>
                    </a:lnT>
                    <a:lnB>
                      <a:noFill/>
                    </a:lnB>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dirty="0">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r>
              <a:tr h="190500">
                <a:tc>
                  <a:txBody>
                    <a:bodyPr/>
                    <a:lstStyle/>
                    <a:p>
                      <a:pPr algn="l" fontAlgn="b"/>
                      <a:r>
                        <a:rPr lang="en-US" sz="1100" b="0" i="0" u="none" strike="noStrike">
                          <a:solidFill>
                            <a:srgbClr val="000000"/>
                          </a:solidFill>
                          <a:effectLst/>
                          <a:latin typeface="Calibri"/>
                        </a:rPr>
                        <a:t>See child users</a:t>
                      </a:r>
                    </a:p>
                  </a:txBody>
                  <a:tcPr marL="9525" marR="9525" marT="9525" marB="0" anchor="b">
                    <a:lnL>
                      <a:noFill/>
                    </a:lnL>
                    <a:lnR>
                      <a:noFill/>
                    </a:lnR>
                    <a:lnT>
                      <a:noFill/>
                    </a:lnT>
                    <a:lnB>
                      <a:noFill/>
                    </a:lnB>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r>
              <a:tr h="190500">
                <a:tc>
                  <a:txBody>
                    <a:bodyPr/>
                    <a:lstStyle/>
                    <a:p>
                      <a:pPr algn="l" fontAlgn="b"/>
                      <a:r>
                        <a:rPr lang="en-US" sz="1100" b="0" i="0" u="none" strike="noStrike">
                          <a:solidFill>
                            <a:srgbClr val="000000"/>
                          </a:solidFill>
                          <a:effectLst/>
                          <a:latin typeface="Calibri"/>
                        </a:rPr>
                        <a:t>Change password for non-child users</a:t>
                      </a:r>
                    </a:p>
                  </a:txBody>
                  <a:tcPr marL="9525" marR="9525" marT="9525" marB="0" anchor="b">
                    <a:lnL>
                      <a:noFill/>
                    </a:lnL>
                    <a:lnR>
                      <a:noFill/>
                    </a:lnR>
                    <a:lnT>
                      <a:noFill/>
                    </a:lnT>
                    <a:lnB>
                      <a:noFill/>
                    </a:lnB>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r>
              <a:tr h="190500">
                <a:tc>
                  <a:txBody>
                    <a:bodyPr/>
                    <a:lstStyle/>
                    <a:p>
                      <a:pPr algn="l" fontAlgn="b"/>
                      <a:r>
                        <a:rPr lang="en-US" sz="1100" b="0" i="0" u="none" strike="noStrike">
                          <a:solidFill>
                            <a:srgbClr val="000000"/>
                          </a:solidFill>
                          <a:effectLst/>
                          <a:latin typeface="Calibri"/>
                        </a:rPr>
                        <a:t>View all documents</a:t>
                      </a:r>
                    </a:p>
                  </a:txBody>
                  <a:tcPr marL="9525" marR="9525" marT="9525" marB="0" anchor="b">
                    <a:lnL>
                      <a:noFill/>
                    </a:lnL>
                    <a:lnR>
                      <a:noFill/>
                    </a:lnR>
                    <a:lnT>
                      <a:noFill/>
                    </a:lnT>
                    <a:lnB>
                      <a:noFill/>
                    </a:lnB>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r>
              <a:tr h="190500">
                <a:tc>
                  <a:txBody>
                    <a:bodyPr/>
                    <a:lstStyle/>
                    <a:p>
                      <a:pPr algn="l" fontAlgn="b"/>
                      <a:r>
                        <a:rPr lang="en-US" sz="1100" b="0" i="0" u="none" strike="noStrike" dirty="0">
                          <a:solidFill>
                            <a:srgbClr val="000000"/>
                          </a:solidFill>
                          <a:effectLst/>
                          <a:latin typeface="Calibri"/>
                        </a:rPr>
                        <a:t>View </a:t>
                      </a:r>
                      <a:r>
                        <a:rPr lang="en-US" sz="1100" b="0" i="0" u="none" strike="noStrike" dirty="0" smtClean="0">
                          <a:solidFill>
                            <a:srgbClr val="000000"/>
                          </a:solidFill>
                          <a:effectLst/>
                          <a:latin typeface="Calibri"/>
                        </a:rPr>
                        <a:t>allowed</a:t>
                      </a:r>
                      <a:r>
                        <a:rPr lang="en-US" sz="1100" b="0" i="0" u="none" strike="noStrike" baseline="0" dirty="0" smtClean="0">
                          <a:solidFill>
                            <a:srgbClr val="000000"/>
                          </a:solidFill>
                          <a:effectLst/>
                          <a:latin typeface="Calibri"/>
                        </a:rPr>
                        <a:t> </a:t>
                      </a:r>
                      <a:r>
                        <a:rPr lang="en-US" sz="1100" b="0" i="0" u="none" strike="noStrike" dirty="0" smtClean="0">
                          <a:solidFill>
                            <a:srgbClr val="000000"/>
                          </a:solidFill>
                          <a:effectLst/>
                          <a:latin typeface="Calibri"/>
                        </a:rPr>
                        <a:t>documents</a:t>
                      </a:r>
                      <a:endParaRPr lang="en-US"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r>
              <a:tr h="190500">
                <a:tc>
                  <a:txBody>
                    <a:bodyPr/>
                    <a:lstStyle/>
                    <a:p>
                      <a:pPr algn="l" fontAlgn="b"/>
                      <a:r>
                        <a:rPr lang="en-US" sz="1100" b="0" i="0" u="none" strike="noStrike">
                          <a:solidFill>
                            <a:srgbClr val="000000"/>
                          </a:solidFill>
                          <a:effectLst/>
                          <a:latin typeface="Calibri"/>
                        </a:rPr>
                        <a:t>Message to admin</a:t>
                      </a:r>
                    </a:p>
                  </a:txBody>
                  <a:tcPr marL="9525" marR="9525" marT="9525" marB="0" anchor="b">
                    <a:lnL>
                      <a:noFill/>
                    </a:lnL>
                    <a:lnR>
                      <a:noFill/>
                    </a:lnR>
                    <a:lnT>
                      <a:noFill/>
                    </a:lnT>
                    <a:lnB>
                      <a:noFill/>
                    </a:lnB>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r>
              <a:tr h="190500">
                <a:tc>
                  <a:txBody>
                    <a:bodyPr/>
                    <a:lstStyle/>
                    <a:p>
                      <a:pPr algn="l" fontAlgn="b"/>
                      <a:r>
                        <a:rPr lang="en-US" sz="1100" b="0" i="0" u="none" strike="noStrike">
                          <a:solidFill>
                            <a:srgbClr val="000000"/>
                          </a:solidFill>
                          <a:effectLst/>
                          <a:latin typeface="Calibri"/>
                        </a:rPr>
                        <a:t>Message to ISA</a:t>
                      </a:r>
                    </a:p>
                  </a:txBody>
                  <a:tcPr marL="9525" marR="9525" marT="9525" marB="0" anchor="b">
                    <a:lnL>
                      <a:noFill/>
                    </a:lnL>
                    <a:lnR>
                      <a:noFill/>
                    </a:lnR>
                    <a:lnT>
                      <a:noFill/>
                    </a:lnT>
                    <a:lnB>
                      <a:noFill/>
                    </a:lnB>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r>
              <a:tr h="190500">
                <a:tc>
                  <a:txBody>
                    <a:bodyPr/>
                    <a:lstStyle/>
                    <a:p>
                      <a:pPr algn="l" fontAlgn="b"/>
                      <a:r>
                        <a:rPr lang="en-US" sz="1100" b="0" i="0" u="none" strike="noStrike">
                          <a:solidFill>
                            <a:srgbClr val="000000"/>
                          </a:solidFill>
                          <a:effectLst/>
                          <a:latin typeface="Calibri"/>
                        </a:rPr>
                        <a:t>Message to Ops</a:t>
                      </a:r>
                    </a:p>
                  </a:txBody>
                  <a:tcPr marL="9525" marR="9525" marT="9525" marB="0" anchor="b">
                    <a:lnL>
                      <a:noFill/>
                    </a:lnL>
                    <a:lnR>
                      <a:noFill/>
                    </a:lnR>
                    <a:lnT>
                      <a:noFill/>
                    </a:lnT>
                    <a:lnB>
                      <a:noFill/>
                    </a:lnB>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r>
              <a:tr h="190500">
                <a:tc>
                  <a:txBody>
                    <a:bodyPr/>
                    <a:lstStyle/>
                    <a:p>
                      <a:pPr algn="l" fontAlgn="b"/>
                      <a:r>
                        <a:rPr lang="en-US" sz="1100" b="0" i="0" u="none" strike="noStrike">
                          <a:solidFill>
                            <a:srgbClr val="000000"/>
                          </a:solidFill>
                          <a:effectLst/>
                          <a:latin typeface="Calibri"/>
                        </a:rPr>
                        <a:t>Message to "whole group"</a:t>
                      </a:r>
                    </a:p>
                  </a:txBody>
                  <a:tcPr marL="9525" marR="9525" marT="9525" marB="0" anchor="b">
                    <a:lnL>
                      <a:noFill/>
                    </a:lnL>
                    <a:lnR>
                      <a:noFill/>
                    </a:lnR>
                    <a:lnT>
                      <a:noFill/>
                    </a:lnT>
                    <a:lnB>
                      <a:noFill/>
                    </a:lnB>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r>
              <a:tr h="190500">
                <a:tc>
                  <a:txBody>
                    <a:bodyPr/>
                    <a:lstStyle/>
                    <a:p>
                      <a:pPr algn="l" fontAlgn="b"/>
                      <a:r>
                        <a:rPr lang="en-US" sz="1100" b="0" i="0" u="none" strike="noStrike">
                          <a:solidFill>
                            <a:srgbClr val="000000"/>
                          </a:solidFill>
                          <a:effectLst/>
                          <a:latin typeface="Calibri"/>
                        </a:rPr>
                        <a:t>View history of db actions</a:t>
                      </a:r>
                    </a:p>
                  </a:txBody>
                  <a:tcPr marL="9525" marR="9525" marT="9525" marB="0" anchor="b">
                    <a:lnL>
                      <a:noFill/>
                    </a:lnL>
                    <a:lnR>
                      <a:noFill/>
                    </a:lnR>
                    <a:lnT>
                      <a:noFill/>
                    </a:lnT>
                    <a:lnB>
                      <a:noFill/>
                    </a:lnB>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006100"/>
                          </a:solidFill>
                          <a:effectLst/>
                          <a:latin typeface="Calibri"/>
                        </a:rPr>
                        <a:t>Yes</a:t>
                      </a:r>
                    </a:p>
                  </a:txBody>
                  <a:tcPr marL="9525" marR="9525" marT="9525" marB="0" anchor="b">
                    <a:lnL>
                      <a:noFill/>
                    </a:lnL>
                    <a:lnR>
                      <a:noFill/>
                    </a:lnR>
                    <a:lnT>
                      <a:noFill/>
                    </a:lnT>
                    <a:lnB>
                      <a:noFill/>
                    </a:lnB>
                    <a:solidFill>
                      <a:srgbClr val="C6EF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a:solidFill>
                            <a:srgbClr val="9C0006"/>
                          </a:solidFill>
                          <a:effectLst/>
                          <a:latin typeface="Calibri"/>
                        </a:rPr>
                        <a:t>No</a:t>
                      </a:r>
                    </a:p>
                  </a:txBody>
                  <a:tcPr marL="9525" marR="9525" marT="9525" marB="0" anchor="b">
                    <a:lnL>
                      <a:noFill/>
                    </a:lnL>
                    <a:lnR>
                      <a:noFill/>
                    </a:lnR>
                    <a:lnT>
                      <a:noFill/>
                    </a:lnT>
                    <a:lnB>
                      <a:noFill/>
                    </a:lnB>
                    <a:solidFill>
                      <a:srgbClr val="FFC7CE"/>
                    </a:solidFill>
                  </a:tcPr>
                </a:tc>
                <a:tc>
                  <a:txBody>
                    <a:bodyPr/>
                    <a:lstStyle/>
                    <a:p>
                      <a:pPr algn="l" fontAlgn="b"/>
                      <a:r>
                        <a:rPr lang="en-US" sz="1100" b="0" i="0" u="none" strike="noStrike" dirty="0">
                          <a:solidFill>
                            <a:srgbClr val="9C0006"/>
                          </a:solidFill>
                          <a:effectLst/>
                          <a:latin typeface="Calibri"/>
                        </a:rPr>
                        <a:t>No</a:t>
                      </a:r>
                    </a:p>
                  </a:txBody>
                  <a:tcPr marL="9525" marR="9525" marT="9525" marB="0" anchor="b">
                    <a:lnL>
                      <a:noFill/>
                    </a:lnL>
                    <a:lnR>
                      <a:noFill/>
                    </a:lnR>
                    <a:lnT>
                      <a:noFill/>
                    </a:lnT>
                    <a:lnB>
                      <a:noFill/>
                    </a:lnB>
                    <a:solidFill>
                      <a:srgbClr val="FFC7CE"/>
                    </a:solidFill>
                  </a:tcPr>
                </a:tc>
              </a:tr>
            </a:tbl>
          </a:graphicData>
        </a:graphic>
      </p:graphicFrame>
      <p:sp>
        <p:nvSpPr>
          <p:cNvPr id="6" name="TextBox 5"/>
          <p:cNvSpPr txBox="1"/>
          <p:nvPr/>
        </p:nvSpPr>
        <p:spPr>
          <a:xfrm>
            <a:off x="683568" y="908720"/>
            <a:ext cx="7632848" cy="738664"/>
          </a:xfrm>
          <a:prstGeom prst="rect">
            <a:avLst/>
          </a:prstGeom>
          <a:noFill/>
        </p:spPr>
        <p:txBody>
          <a:bodyPr wrap="square" rtlCol="0">
            <a:spAutoFit/>
          </a:bodyPr>
          <a:lstStyle/>
          <a:p>
            <a:r>
              <a:rPr lang="en-US" sz="1400" dirty="0" smtClean="0"/>
              <a:t>Sample of basic permissions provided to users by group. May be changed and\or extended during development and may differ from actual current permissions setup. This is to provide general direction of roles segregation.</a:t>
            </a:r>
            <a:endParaRPr lang="ru-RU" sz="1400" dirty="0"/>
          </a:p>
        </p:txBody>
      </p:sp>
      <p:sp>
        <p:nvSpPr>
          <p:cNvPr id="7" name="Стрелка влево 4">
            <a:hlinkClick r:id="rId3" action="ppaction://hlinksldjump"/>
          </p:cNvPr>
          <p:cNvSpPr/>
          <p:nvPr/>
        </p:nvSpPr>
        <p:spPr>
          <a:xfrm>
            <a:off x="7020272" y="5805264"/>
            <a:ext cx="1872208" cy="79208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Authentication</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8" name="Стрелка влево 4">
            <a:hlinkClick r:id="rId4" action="ppaction://hlinksldjump"/>
          </p:cNvPr>
          <p:cNvSpPr/>
          <p:nvPr/>
        </p:nvSpPr>
        <p:spPr>
          <a:xfrm>
            <a:off x="107504" y="5805264"/>
            <a:ext cx="1872208" cy="792088"/>
          </a:xfrm>
          <a:prstGeom prst="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Back to main slide</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780770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Authentication</a:t>
            </a:r>
            <a:endParaRPr lang="ru-RU" sz="3200" dirty="0"/>
          </a:p>
        </p:txBody>
      </p:sp>
      <p:sp>
        <p:nvSpPr>
          <p:cNvPr id="3" name="Content Placeholder 2"/>
          <p:cNvSpPr>
            <a:spLocks noGrp="1"/>
          </p:cNvSpPr>
          <p:nvPr>
            <p:ph idx="1"/>
          </p:nvPr>
        </p:nvSpPr>
        <p:spPr>
          <a:xfrm>
            <a:off x="467544" y="1268761"/>
            <a:ext cx="8229600" cy="1368152"/>
          </a:xfrm>
        </p:spPr>
        <p:txBody>
          <a:bodyPr>
            <a:normAutofit fontScale="92500"/>
          </a:bodyPr>
          <a:lstStyle/>
          <a:p>
            <a:pPr marL="0" indent="0">
              <a:buNone/>
            </a:pPr>
            <a:r>
              <a:rPr lang="en-US" sz="1200" dirty="0" smtClean="0"/>
              <a:t>Authentication is done using a simple login form. Login data is encrypted on POST and checked against database. In case of failures – provides appropriate message.</a:t>
            </a:r>
          </a:p>
          <a:p>
            <a:pPr marL="0" indent="0">
              <a:buNone/>
            </a:pPr>
            <a:r>
              <a:rPr lang="en-US" sz="1200" dirty="0" smtClean="0"/>
              <a:t>Incorrect logins are written into strikes table. Strikes are cleared in case of successful login or password change by another authorized user (admin, ISA, Ops, </a:t>
            </a:r>
            <a:r>
              <a:rPr lang="en-US" sz="1200" dirty="0" err="1" smtClean="0"/>
              <a:t>Pclient</a:t>
            </a:r>
            <a:r>
              <a:rPr lang="en-US" sz="1200" dirty="0" smtClean="0"/>
              <a:t>). Of required by company’s standards all login attempts may be stored as well in separate table.</a:t>
            </a:r>
          </a:p>
          <a:p>
            <a:pPr marL="0" indent="0">
              <a:buNone/>
            </a:pPr>
            <a:r>
              <a:rPr lang="en-US" sz="1200" dirty="0" smtClean="0"/>
              <a:t>Sessional data is stored in database and is also encrypted.</a:t>
            </a:r>
          </a:p>
          <a:p>
            <a:pPr marL="0" indent="0">
              <a:buNone/>
            </a:pPr>
            <a:r>
              <a:rPr lang="en-US" sz="1200" dirty="0" smtClean="0"/>
              <a:t>In case of 1</a:t>
            </a:r>
            <a:r>
              <a:rPr lang="en-US" sz="1200" baseline="30000" dirty="0" smtClean="0"/>
              <a:t>st</a:t>
            </a:r>
            <a:r>
              <a:rPr lang="en-US" sz="1200" dirty="0" smtClean="0"/>
              <a:t>-time installation it’s required to follow a specific link to be able to create 1</a:t>
            </a:r>
            <a:r>
              <a:rPr lang="en-US" sz="1200" baseline="30000" dirty="0" smtClean="0"/>
              <a:t>st</a:t>
            </a:r>
            <a:r>
              <a:rPr lang="en-US" sz="1200" dirty="0" smtClean="0"/>
              <a:t> admin user. Link will not work if admin user already exists for security purposes.</a:t>
            </a:r>
          </a:p>
        </p:txBody>
      </p:sp>
      <p:sp>
        <p:nvSpPr>
          <p:cNvPr id="4" name="Стрелка влево 4">
            <a:hlinkClick r:id="rId3" action="ppaction://hlinksldjump"/>
          </p:cNvPr>
          <p:cNvSpPr/>
          <p:nvPr/>
        </p:nvSpPr>
        <p:spPr>
          <a:xfrm>
            <a:off x="7020272" y="5805264"/>
            <a:ext cx="1872208" cy="79208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User creation</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5" name="Стрелка влево 4">
            <a:hlinkClick r:id="rId4" action="ppaction://hlinksldjump"/>
          </p:cNvPr>
          <p:cNvSpPr/>
          <p:nvPr/>
        </p:nvSpPr>
        <p:spPr>
          <a:xfrm>
            <a:off x="107504" y="5805264"/>
            <a:ext cx="1872208" cy="792088"/>
          </a:xfrm>
          <a:prstGeom prst="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Back to main slide</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pic>
        <p:nvPicPr>
          <p:cNvPr id="7" name="Рисунок 6"/>
          <p:cNvPicPr>
            <a:picLocks noChangeAspect="1"/>
          </p:cNvPicPr>
          <p:nvPr/>
        </p:nvPicPr>
        <p:blipFill>
          <a:blip r:embed="rId5"/>
          <a:stretch>
            <a:fillRect/>
          </a:stretch>
        </p:blipFill>
        <p:spPr>
          <a:xfrm>
            <a:off x="4770094" y="2802613"/>
            <a:ext cx="3927050" cy="2577600"/>
          </a:xfrm>
          <a:prstGeom prst="rect">
            <a:avLst/>
          </a:prstGeom>
        </p:spPr>
      </p:pic>
      <p:pic>
        <p:nvPicPr>
          <p:cNvPr id="8" name="Рисунок 7"/>
          <p:cNvPicPr>
            <a:picLocks noChangeAspect="1"/>
          </p:cNvPicPr>
          <p:nvPr/>
        </p:nvPicPr>
        <p:blipFill>
          <a:blip r:embed="rId6"/>
          <a:stretch>
            <a:fillRect/>
          </a:stretch>
        </p:blipFill>
        <p:spPr>
          <a:xfrm>
            <a:off x="457200" y="2802613"/>
            <a:ext cx="3925838" cy="2576805"/>
          </a:xfrm>
          <a:prstGeom prst="rect">
            <a:avLst/>
          </a:prstGeom>
        </p:spPr>
      </p:pic>
    </p:spTree>
    <p:extLst>
      <p:ext uri="{BB962C8B-B14F-4D97-AF65-F5344CB8AC3E}">
        <p14:creationId xmlns:p14="http://schemas.microsoft.com/office/powerpoint/2010/main" val="8384162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User creation</a:t>
            </a:r>
            <a:endParaRPr lang="ru-RU" sz="3200" dirty="0"/>
          </a:p>
        </p:txBody>
      </p:sp>
      <p:sp>
        <p:nvSpPr>
          <p:cNvPr id="3" name="Content Placeholder 2"/>
          <p:cNvSpPr>
            <a:spLocks noGrp="1"/>
          </p:cNvSpPr>
          <p:nvPr>
            <p:ph idx="1"/>
          </p:nvPr>
        </p:nvSpPr>
        <p:spPr>
          <a:xfrm>
            <a:off x="467544" y="1268761"/>
            <a:ext cx="8229600" cy="1008112"/>
          </a:xfrm>
        </p:spPr>
        <p:txBody>
          <a:bodyPr>
            <a:normAutofit/>
          </a:bodyPr>
          <a:lstStyle/>
          <a:p>
            <a:pPr marL="0" indent="0">
              <a:buNone/>
            </a:pPr>
            <a:r>
              <a:rPr lang="en-US" sz="1400" dirty="0" smtClean="0"/>
              <a:t>User creation can be done only by authorized user. Group available for new user depends on group of the creator as per permissions table.</a:t>
            </a:r>
          </a:p>
          <a:p>
            <a:pPr marL="0" indent="0">
              <a:buNone/>
            </a:pPr>
            <a:r>
              <a:rPr lang="en-US" sz="1400" dirty="0" smtClean="0"/>
              <a:t>In case of 1</a:t>
            </a:r>
            <a:r>
              <a:rPr lang="en-US" sz="1400" baseline="30000" dirty="0" smtClean="0"/>
              <a:t>st</a:t>
            </a:r>
            <a:r>
              <a:rPr lang="en-US" sz="1400" dirty="0" smtClean="0"/>
              <a:t>-time installation 1</a:t>
            </a:r>
            <a:r>
              <a:rPr lang="en-US" sz="1400" baseline="30000" dirty="0" smtClean="0"/>
              <a:t>st</a:t>
            </a:r>
            <a:r>
              <a:rPr lang="en-US" sz="1400" dirty="0" smtClean="0"/>
              <a:t> user will be created as admin user only and can be created only through a specialized page, which will redirect away in case there are admin users in database.</a:t>
            </a:r>
          </a:p>
        </p:txBody>
      </p:sp>
      <p:sp>
        <p:nvSpPr>
          <p:cNvPr id="4" name="Стрелка влево 4">
            <a:hlinkClick r:id="rId3" action="ppaction://hlinksldjump"/>
          </p:cNvPr>
          <p:cNvSpPr/>
          <p:nvPr/>
        </p:nvSpPr>
        <p:spPr>
          <a:xfrm>
            <a:off x="7020272" y="5805264"/>
            <a:ext cx="1872208" cy="79208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User editing</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5" name="Стрелка влево 4">
            <a:hlinkClick r:id="rId4" action="ppaction://hlinksldjump"/>
          </p:cNvPr>
          <p:cNvSpPr/>
          <p:nvPr/>
        </p:nvSpPr>
        <p:spPr>
          <a:xfrm>
            <a:off x="107504" y="5805264"/>
            <a:ext cx="1872208" cy="792088"/>
          </a:xfrm>
          <a:prstGeom prst="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Back to main slide</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pic>
        <p:nvPicPr>
          <p:cNvPr id="6" name="Рисунок 5"/>
          <p:cNvPicPr>
            <a:picLocks noChangeAspect="1"/>
          </p:cNvPicPr>
          <p:nvPr/>
        </p:nvPicPr>
        <p:blipFill>
          <a:blip r:embed="rId5"/>
          <a:stretch>
            <a:fillRect/>
          </a:stretch>
        </p:blipFill>
        <p:spPr>
          <a:xfrm>
            <a:off x="468977" y="2547766"/>
            <a:ext cx="4385418" cy="2878460"/>
          </a:xfrm>
          <a:prstGeom prst="rect">
            <a:avLst/>
          </a:prstGeom>
        </p:spPr>
      </p:pic>
      <p:pic>
        <p:nvPicPr>
          <p:cNvPr id="7" name="Рисунок 6"/>
          <p:cNvPicPr>
            <a:picLocks noChangeAspect="1"/>
          </p:cNvPicPr>
          <p:nvPr/>
        </p:nvPicPr>
        <p:blipFill>
          <a:blip r:embed="rId6"/>
          <a:stretch>
            <a:fillRect/>
          </a:stretch>
        </p:blipFill>
        <p:spPr>
          <a:xfrm>
            <a:off x="5318518" y="2547766"/>
            <a:ext cx="3368282" cy="1313282"/>
          </a:xfrm>
          <a:prstGeom prst="rect">
            <a:avLst/>
          </a:prstGeom>
        </p:spPr>
      </p:pic>
      <p:pic>
        <p:nvPicPr>
          <p:cNvPr id="8" name="Рисунок 7"/>
          <p:cNvPicPr>
            <a:picLocks noChangeAspect="1"/>
          </p:cNvPicPr>
          <p:nvPr/>
        </p:nvPicPr>
        <p:blipFill>
          <a:blip r:embed="rId7"/>
          <a:stretch>
            <a:fillRect/>
          </a:stretch>
        </p:blipFill>
        <p:spPr>
          <a:xfrm>
            <a:off x="5316044" y="4053631"/>
            <a:ext cx="3368282" cy="1372595"/>
          </a:xfrm>
          <a:prstGeom prst="rect">
            <a:avLst/>
          </a:prstGeom>
        </p:spPr>
      </p:pic>
    </p:spTree>
    <p:extLst>
      <p:ext uri="{BB962C8B-B14F-4D97-AF65-F5344CB8AC3E}">
        <p14:creationId xmlns:p14="http://schemas.microsoft.com/office/powerpoint/2010/main" val="20898196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User editing</a:t>
            </a:r>
            <a:endParaRPr lang="ru-RU" sz="3200" dirty="0"/>
          </a:p>
        </p:txBody>
      </p:sp>
      <p:sp>
        <p:nvSpPr>
          <p:cNvPr id="3" name="Content Placeholder 2"/>
          <p:cNvSpPr>
            <a:spLocks noGrp="1"/>
          </p:cNvSpPr>
          <p:nvPr>
            <p:ph idx="1"/>
          </p:nvPr>
        </p:nvSpPr>
        <p:spPr>
          <a:xfrm>
            <a:off x="467544" y="1196752"/>
            <a:ext cx="8229600" cy="820688"/>
          </a:xfrm>
        </p:spPr>
        <p:txBody>
          <a:bodyPr>
            <a:normAutofit/>
          </a:bodyPr>
          <a:lstStyle/>
          <a:p>
            <a:pPr marL="0" indent="0">
              <a:buNone/>
            </a:pPr>
            <a:r>
              <a:rPr lang="en-US" sz="1400" dirty="0" smtClean="0"/>
              <a:t>Users can be edited only by authorized users. Not all users can edit all users. For example </a:t>
            </a:r>
            <a:r>
              <a:rPr lang="en-US" sz="1400" dirty="0" err="1" smtClean="0"/>
              <a:t>Pclients</a:t>
            </a:r>
            <a:r>
              <a:rPr lang="en-US" sz="1400" dirty="0" smtClean="0"/>
              <a:t> can modify only their child users. Ops can modify all </a:t>
            </a:r>
            <a:r>
              <a:rPr lang="en-US" sz="1400" dirty="0" err="1" smtClean="0"/>
              <a:t>Pclients</a:t>
            </a:r>
            <a:r>
              <a:rPr lang="en-US" sz="1400" dirty="0" smtClean="0"/>
              <a:t> and </a:t>
            </a:r>
            <a:r>
              <a:rPr lang="en-US" sz="1400" dirty="0" err="1" smtClean="0"/>
              <a:t>Cclients</a:t>
            </a:r>
            <a:r>
              <a:rPr lang="en-US" sz="1400" dirty="0" smtClean="0"/>
              <a:t>.</a:t>
            </a:r>
            <a:endParaRPr lang="ru-RU" sz="1400" dirty="0"/>
          </a:p>
        </p:txBody>
      </p:sp>
      <p:sp>
        <p:nvSpPr>
          <p:cNvPr id="4" name="Стрелка влево 4">
            <a:hlinkClick r:id="rId3" action="ppaction://hlinksldjump"/>
          </p:cNvPr>
          <p:cNvSpPr/>
          <p:nvPr/>
        </p:nvSpPr>
        <p:spPr>
          <a:xfrm>
            <a:off x="7020272" y="5805264"/>
            <a:ext cx="1872208" cy="79208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Access editing</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5" name="Стрелка влево 4">
            <a:hlinkClick r:id="rId4" action="ppaction://hlinksldjump"/>
          </p:cNvPr>
          <p:cNvSpPr/>
          <p:nvPr/>
        </p:nvSpPr>
        <p:spPr>
          <a:xfrm>
            <a:off x="107504" y="5805264"/>
            <a:ext cx="1872208" cy="792088"/>
          </a:xfrm>
          <a:prstGeom prst="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Back to main slide</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pic>
        <p:nvPicPr>
          <p:cNvPr id="6" name="Рисунок 5"/>
          <p:cNvPicPr>
            <a:picLocks noChangeAspect="1"/>
          </p:cNvPicPr>
          <p:nvPr/>
        </p:nvPicPr>
        <p:blipFill>
          <a:blip r:embed="rId5"/>
          <a:stretch>
            <a:fillRect/>
          </a:stretch>
        </p:blipFill>
        <p:spPr>
          <a:xfrm>
            <a:off x="395507" y="2407375"/>
            <a:ext cx="4172598" cy="2764607"/>
          </a:xfrm>
          <a:prstGeom prst="rect">
            <a:avLst/>
          </a:prstGeom>
        </p:spPr>
      </p:pic>
      <p:pic>
        <p:nvPicPr>
          <p:cNvPr id="7" name="Рисунок 6"/>
          <p:cNvPicPr>
            <a:picLocks noChangeAspect="1"/>
          </p:cNvPicPr>
          <p:nvPr/>
        </p:nvPicPr>
        <p:blipFill>
          <a:blip r:embed="rId6"/>
          <a:stretch>
            <a:fillRect/>
          </a:stretch>
        </p:blipFill>
        <p:spPr>
          <a:xfrm>
            <a:off x="4600465" y="2407375"/>
            <a:ext cx="4211960" cy="2764607"/>
          </a:xfrm>
          <a:prstGeom prst="rect">
            <a:avLst/>
          </a:prstGeom>
        </p:spPr>
      </p:pic>
    </p:spTree>
    <p:extLst>
      <p:ext uri="{BB962C8B-B14F-4D97-AF65-F5344CB8AC3E}">
        <p14:creationId xmlns:p14="http://schemas.microsoft.com/office/powerpoint/2010/main" val="15858942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Access editing</a:t>
            </a:r>
            <a:endParaRPr lang="ru-RU" sz="3200" dirty="0"/>
          </a:p>
        </p:txBody>
      </p:sp>
      <p:sp>
        <p:nvSpPr>
          <p:cNvPr id="3" name="Content Placeholder 2"/>
          <p:cNvSpPr>
            <a:spLocks noGrp="1"/>
          </p:cNvSpPr>
          <p:nvPr>
            <p:ph idx="1"/>
          </p:nvPr>
        </p:nvSpPr>
        <p:spPr>
          <a:xfrm>
            <a:off x="467544" y="1196752"/>
            <a:ext cx="8229600" cy="1296144"/>
          </a:xfrm>
        </p:spPr>
        <p:txBody>
          <a:bodyPr>
            <a:normAutofit fontScale="92500" lnSpcReduction="10000"/>
          </a:bodyPr>
          <a:lstStyle/>
          <a:p>
            <a:pPr marL="0" indent="0">
              <a:buNone/>
            </a:pPr>
            <a:r>
              <a:rPr lang="en-US" sz="1400" dirty="0" smtClean="0"/>
              <a:t>Access permissions to documents can be edited only by Ops and by </a:t>
            </a:r>
            <a:r>
              <a:rPr lang="en-US" sz="1400" dirty="0" err="1" smtClean="0"/>
              <a:t>Pclients</a:t>
            </a:r>
            <a:r>
              <a:rPr lang="en-US" sz="1400" dirty="0" smtClean="0"/>
              <a:t>. </a:t>
            </a:r>
            <a:r>
              <a:rPr lang="en-US" sz="1400" dirty="0" err="1" smtClean="0"/>
              <a:t>Pclients</a:t>
            </a:r>
            <a:r>
              <a:rPr lang="en-US" sz="1400" dirty="0" smtClean="0"/>
              <a:t> can edit only their children, while Ops, can edit all </a:t>
            </a:r>
            <a:r>
              <a:rPr lang="en-US" sz="1400" dirty="0" err="1" smtClean="0"/>
              <a:t>Pclients</a:t>
            </a:r>
            <a:r>
              <a:rPr lang="en-US" sz="1400" dirty="0" smtClean="0"/>
              <a:t> and </a:t>
            </a:r>
            <a:r>
              <a:rPr lang="en-US" sz="1400" dirty="0" err="1" smtClean="0"/>
              <a:t>Cclients</a:t>
            </a:r>
            <a:r>
              <a:rPr lang="en-US" sz="1400" dirty="0" smtClean="0"/>
              <a:t>.</a:t>
            </a:r>
          </a:p>
          <a:p>
            <a:pPr marL="0" indent="0">
              <a:buNone/>
            </a:pPr>
            <a:r>
              <a:rPr lang="en-US" sz="1400" dirty="0" smtClean="0"/>
              <a:t>These permissions are not used by admin, ISA and Ops user groups.</a:t>
            </a:r>
          </a:p>
          <a:p>
            <a:pPr marL="0" indent="0">
              <a:buNone/>
            </a:pPr>
            <a:r>
              <a:rPr lang="en-US" sz="1400" dirty="0" err="1" smtClean="0"/>
              <a:t>Pclients</a:t>
            </a:r>
            <a:r>
              <a:rPr lang="en-US" sz="1400" dirty="0" smtClean="0"/>
              <a:t> can assign only those permissions that were previously assigned to them.</a:t>
            </a:r>
          </a:p>
          <a:p>
            <a:pPr marL="0" indent="0">
              <a:buNone/>
            </a:pPr>
            <a:r>
              <a:rPr lang="en-US" sz="1400" dirty="0" smtClean="0"/>
              <a:t>Permissions are stored in database as encrypted and protected JSON array for easier management, scalability and extensibility.</a:t>
            </a:r>
            <a:endParaRPr lang="ru-RU" sz="1400" dirty="0"/>
          </a:p>
        </p:txBody>
      </p:sp>
      <p:sp>
        <p:nvSpPr>
          <p:cNvPr id="4" name="Стрелка влево 4">
            <a:hlinkClick r:id="rId3" action="ppaction://hlinksldjump"/>
          </p:cNvPr>
          <p:cNvSpPr/>
          <p:nvPr/>
        </p:nvSpPr>
        <p:spPr>
          <a:xfrm>
            <a:off x="7020272" y="5805264"/>
            <a:ext cx="1872208" cy="79208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User monitoring</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5" name="Стрелка влево 4">
            <a:hlinkClick r:id="rId4" action="ppaction://hlinksldjump"/>
          </p:cNvPr>
          <p:cNvSpPr/>
          <p:nvPr/>
        </p:nvSpPr>
        <p:spPr>
          <a:xfrm>
            <a:off x="107504" y="5805264"/>
            <a:ext cx="1872208" cy="792088"/>
          </a:xfrm>
          <a:prstGeom prst="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Back to main slide</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pic>
        <p:nvPicPr>
          <p:cNvPr id="6" name="Рисунок 5"/>
          <p:cNvPicPr>
            <a:picLocks noChangeAspect="1"/>
          </p:cNvPicPr>
          <p:nvPr/>
        </p:nvPicPr>
        <p:blipFill rotWithShape="1">
          <a:blip r:embed="rId5"/>
          <a:srcRect r="69021" b="26677"/>
          <a:stretch/>
        </p:blipFill>
        <p:spPr>
          <a:xfrm>
            <a:off x="755576" y="2492896"/>
            <a:ext cx="2527481" cy="3240360"/>
          </a:xfrm>
          <a:prstGeom prst="rect">
            <a:avLst/>
          </a:prstGeom>
        </p:spPr>
      </p:pic>
      <p:pic>
        <p:nvPicPr>
          <p:cNvPr id="7" name="Рисунок 6"/>
          <p:cNvPicPr>
            <a:picLocks noChangeAspect="1"/>
          </p:cNvPicPr>
          <p:nvPr/>
        </p:nvPicPr>
        <p:blipFill>
          <a:blip r:embed="rId6"/>
          <a:stretch>
            <a:fillRect/>
          </a:stretch>
        </p:blipFill>
        <p:spPr>
          <a:xfrm>
            <a:off x="3853401" y="2492896"/>
            <a:ext cx="4824244" cy="3240360"/>
          </a:xfrm>
          <a:prstGeom prst="rect">
            <a:avLst/>
          </a:prstGeom>
        </p:spPr>
      </p:pic>
      <p:sp>
        <p:nvSpPr>
          <p:cNvPr id="8" name="TextBox 7"/>
          <p:cNvSpPr txBox="1"/>
          <p:nvPr/>
        </p:nvSpPr>
        <p:spPr>
          <a:xfrm>
            <a:off x="2555776" y="3791242"/>
            <a:ext cx="864097" cy="646331"/>
          </a:xfrm>
          <a:prstGeom prst="rect">
            <a:avLst/>
          </a:prstGeom>
          <a:noFill/>
        </p:spPr>
        <p:txBody>
          <a:bodyPr wrap="square" rtlCol="0">
            <a:spAutoFit/>
          </a:bodyPr>
          <a:lstStyle/>
          <a:p>
            <a:r>
              <a:rPr lang="en-US" dirty="0" smtClean="0">
                <a:solidFill>
                  <a:srgbClr val="FF0000"/>
                </a:solidFill>
              </a:rPr>
              <a:t>Ops screen</a:t>
            </a:r>
            <a:endParaRPr lang="ru-RU" dirty="0">
              <a:solidFill>
                <a:srgbClr val="FF0000"/>
              </a:solidFill>
            </a:endParaRPr>
          </a:p>
        </p:txBody>
      </p:sp>
      <p:sp>
        <p:nvSpPr>
          <p:cNvPr id="9" name="TextBox 8"/>
          <p:cNvSpPr txBox="1"/>
          <p:nvPr/>
        </p:nvSpPr>
        <p:spPr>
          <a:xfrm>
            <a:off x="6012160" y="3831404"/>
            <a:ext cx="1872208" cy="369332"/>
          </a:xfrm>
          <a:prstGeom prst="rect">
            <a:avLst/>
          </a:prstGeom>
          <a:noFill/>
        </p:spPr>
        <p:txBody>
          <a:bodyPr wrap="square" rtlCol="0">
            <a:spAutoFit/>
          </a:bodyPr>
          <a:lstStyle/>
          <a:p>
            <a:r>
              <a:rPr lang="en-US" dirty="0" err="1" smtClean="0">
                <a:solidFill>
                  <a:srgbClr val="FF0000"/>
                </a:solidFill>
              </a:rPr>
              <a:t>Pclient</a:t>
            </a:r>
            <a:r>
              <a:rPr lang="en-US" dirty="0" smtClean="0">
                <a:solidFill>
                  <a:srgbClr val="FF0000"/>
                </a:solidFill>
              </a:rPr>
              <a:t> screen</a:t>
            </a:r>
            <a:endParaRPr lang="ru-RU" dirty="0">
              <a:solidFill>
                <a:srgbClr val="FF0000"/>
              </a:solidFill>
            </a:endParaRPr>
          </a:p>
        </p:txBody>
      </p:sp>
    </p:spTree>
    <p:extLst>
      <p:ext uri="{BB962C8B-B14F-4D97-AF65-F5344CB8AC3E}">
        <p14:creationId xmlns:p14="http://schemas.microsoft.com/office/powerpoint/2010/main" val="42867169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User monitoring</a:t>
            </a:r>
            <a:endParaRPr lang="ru-RU" sz="3200" dirty="0"/>
          </a:p>
        </p:txBody>
      </p:sp>
      <p:sp>
        <p:nvSpPr>
          <p:cNvPr id="3" name="Content Placeholder 2"/>
          <p:cNvSpPr>
            <a:spLocks noGrp="1"/>
          </p:cNvSpPr>
          <p:nvPr>
            <p:ph idx="1"/>
          </p:nvPr>
        </p:nvSpPr>
        <p:spPr>
          <a:xfrm>
            <a:off x="467544" y="1124745"/>
            <a:ext cx="8229600" cy="648071"/>
          </a:xfrm>
        </p:spPr>
        <p:txBody>
          <a:bodyPr>
            <a:normAutofit/>
          </a:bodyPr>
          <a:lstStyle/>
          <a:p>
            <a:pPr marL="0" indent="0">
              <a:buNone/>
            </a:pPr>
            <a:r>
              <a:rPr lang="en-US" sz="1400" dirty="0" smtClean="0"/>
              <a:t>Users, except for </a:t>
            </a:r>
            <a:r>
              <a:rPr lang="en-US" sz="1400" dirty="0" err="1" smtClean="0"/>
              <a:t>Cclient</a:t>
            </a:r>
            <a:r>
              <a:rPr lang="en-US" sz="1400" dirty="0" smtClean="0"/>
              <a:t>, have a monitoring utility, that allows them to see users in specific statuses and issue actions on them. Screenshot shows screen of admin user.</a:t>
            </a:r>
            <a:endParaRPr lang="ru-RU" sz="1400" dirty="0"/>
          </a:p>
        </p:txBody>
      </p:sp>
      <p:sp>
        <p:nvSpPr>
          <p:cNvPr id="4" name="Стрелка влево 4">
            <a:hlinkClick r:id="rId3" action="ppaction://hlinksldjump"/>
          </p:cNvPr>
          <p:cNvSpPr/>
          <p:nvPr/>
        </p:nvSpPr>
        <p:spPr>
          <a:xfrm>
            <a:off x="7020272" y="5805264"/>
            <a:ext cx="1872208" cy="79208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Document generation</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5" name="Стрелка влево 4">
            <a:hlinkClick r:id="rId4" action="ppaction://hlinksldjump"/>
          </p:cNvPr>
          <p:cNvSpPr/>
          <p:nvPr/>
        </p:nvSpPr>
        <p:spPr>
          <a:xfrm>
            <a:off x="107504" y="5805264"/>
            <a:ext cx="1872208" cy="792088"/>
          </a:xfrm>
          <a:prstGeom prst="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Back to main slide</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pic>
        <p:nvPicPr>
          <p:cNvPr id="6" name="Рисунок 5"/>
          <p:cNvPicPr>
            <a:picLocks noChangeAspect="1"/>
          </p:cNvPicPr>
          <p:nvPr/>
        </p:nvPicPr>
        <p:blipFill rotWithShape="1">
          <a:blip r:embed="rId5"/>
          <a:srcRect r="55211" b="19578"/>
          <a:stretch/>
        </p:blipFill>
        <p:spPr>
          <a:xfrm>
            <a:off x="2591780" y="1772816"/>
            <a:ext cx="3960440" cy="3851935"/>
          </a:xfrm>
          <a:prstGeom prst="rect">
            <a:avLst/>
          </a:prstGeom>
        </p:spPr>
      </p:pic>
    </p:spTree>
    <p:extLst>
      <p:ext uri="{BB962C8B-B14F-4D97-AF65-F5344CB8AC3E}">
        <p14:creationId xmlns:p14="http://schemas.microsoft.com/office/powerpoint/2010/main" val="38471531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260648"/>
            <a:ext cx="8136904" cy="369332"/>
          </a:xfrm>
          <a:prstGeom prst="rect">
            <a:avLst/>
          </a:prstGeom>
          <a:noFill/>
        </p:spPr>
        <p:txBody>
          <a:bodyPr wrap="square" rtlCol="0">
            <a:spAutoFit/>
          </a:bodyPr>
          <a:lstStyle/>
          <a:p>
            <a:pPr algn="ctr"/>
            <a:r>
              <a:rPr lang="en-US" b="1" dirty="0" smtClean="0">
                <a:latin typeface="+mj-lt"/>
              </a:rPr>
              <a:t>Current system</a:t>
            </a:r>
            <a:endParaRPr lang="ru-RU" b="1" dirty="0">
              <a:latin typeface="+mj-lt"/>
            </a:endParaRPr>
          </a:p>
        </p:txBody>
      </p:sp>
      <p:sp>
        <p:nvSpPr>
          <p:cNvPr id="5" name="Прямоугольник 4">
            <a:hlinkClick r:id="rId3" action="ppaction://hlinksldjump"/>
          </p:cNvPr>
          <p:cNvSpPr/>
          <p:nvPr/>
        </p:nvSpPr>
        <p:spPr>
          <a:xfrm>
            <a:off x="467544" y="1412776"/>
            <a:ext cx="1080120" cy="15841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Source Systems</a:t>
            </a:r>
            <a:endParaRPr lang="ru-RU" dirty="0"/>
          </a:p>
        </p:txBody>
      </p:sp>
      <p:sp>
        <p:nvSpPr>
          <p:cNvPr id="7" name="Прямоугольник 6">
            <a:hlinkClick r:id="rId4" action="ppaction://hlinksldjump"/>
          </p:cNvPr>
          <p:cNvSpPr/>
          <p:nvPr/>
        </p:nvSpPr>
        <p:spPr>
          <a:xfrm>
            <a:off x="2242544" y="1412776"/>
            <a:ext cx="1080120" cy="158417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Network drive(s)</a:t>
            </a:r>
            <a:endParaRPr lang="ru-RU" dirty="0"/>
          </a:p>
        </p:txBody>
      </p:sp>
      <p:sp>
        <p:nvSpPr>
          <p:cNvPr id="8" name="Прямоугольник 7">
            <a:hlinkClick r:id="rId5" action="ppaction://hlinksldjump"/>
          </p:cNvPr>
          <p:cNvSpPr/>
          <p:nvPr/>
        </p:nvSpPr>
        <p:spPr>
          <a:xfrm>
            <a:off x="3995936" y="1422617"/>
            <a:ext cx="1080120" cy="158417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t>Local file generation system</a:t>
            </a:r>
            <a:endParaRPr lang="ru-RU" sz="1600" dirty="0"/>
          </a:p>
        </p:txBody>
      </p:sp>
      <p:sp>
        <p:nvSpPr>
          <p:cNvPr id="9" name="Прямоугольник 8">
            <a:hlinkClick r:id="rId6" action="ppaction://hlinksldjump"/>
          </p:cNvPr>
          <p:cNvSpPr/>
          <p:nvPr/>
        </p:nvSpPr>
        <p:spPr>
          <a:xfrm>
            <a:off x="5724128" y="2223154"/>
            <a:ext cx="1080120" cy="15841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700" dirty="0" smtClean="0"/>
              <a:t>Download website</a:t>
            </a:r>
            <a:endParaRPr lang="ru-RU" sz="1700" dirty="0"/>
          </a:p>
        </p:txBody>
      </p:sp>
      <p:sp>
        <p:nvSpPr>
          <p:cNvPr id="10" name="Прямоугольник 9"/>
          <p:cNvSpPr/>
          <p:nvPr/>
        </p:nvSpPr>
        <p:spPr>
          <a:xfrm>
            <a:off x="7524328" y="1422617"/>
            <a:ext cx="1080120" cy="158417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Clients</a:t>
            </a:r>
            <a:endParaRPr lang="ru-RU" dirty="0"/>
          </a:p>
        </p:txBody>
      </p:sp>
      <p:cxnSp>
        <p:nvCxnSpPr>
          <p:cNvPr id="12" name="Прямая со стрелкой 11"/>
          <p:cNvCxnSpPr>
            <a:stCxn id="5" idx="3"/>
            <a:endCxn id="7" idx="1"/>
          </p:cNvCxnSpPr>
          <p:nvPr/>
        </p:nvCxnSpPr>
        <p:spPr>
          <a:xfrm>
            <a:off x="1547664" y="2204864"/>
            <a:ext cx="6948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Прямая со стрелкой 12"/>
          <p:cNvCxnSpPr>
            <a:stCxn id="7" idx="3"/>
            <a:endCxn id="8" idx="1"/>
          </p:cNvCxnSpPr>
          <p:nvPr/>
        </p:nvCxnSpPr>
        <p:spPr>
          <a:xfrm>
            <a:off x="3322664" y="2204864"/>
            <a:ext cx="673272" cy="9841"/>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6" name="Прямая со стрелкой 15"/>
          <p:cNvCxnSpPr>
            <a:stCxn id="8" idx="3"/>
            <a:endCxn id="9" idx="1"/>
          </p:cNvCxnSpPr>
          <p:nvPr/>
        </p:nvCxnSpPr>
        <p:spPr>
          <a:xfrm>
            <a:off x="5076056" y="2214705"/>
            <a:ext cx="648072" cy="80053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0" name="Прямая со стрелкой 19"/>
          <p:cNvCxnSpPr>
            <a:stCxn id="9" idx="3"/>
            <a:endCxn id="10" idx="1"/>
          </p:cNvCxnSpPr>
          <p:nvPr/>
        </p:nvCxnSpPr>
        <p:spPr>
          <a:xfrm flipV="1">
            <a:off x="6804248" y="2214705"/>
            <a:ext cx="720080" cy="800537"/>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1439652" y="4005064"/>
            <a:ext cx="6192688" cy="369332"/>
          </a:xfrm>
          <a:prstGeom prst="rect">
            <a:avLst/>
          </a:prstGeom>
          <a:noFill/>
        </p:spPr>
        <p:txBody>
          <a:bodyPr wrap="square" rtlCol="0">
            <a:spAutoFit/>
          </a:bodyPr>
          <a:lstStyle/>
          <a:p>
            <a:pPr algn="ctr"/>
            <a:r>
              <a:rPr lang="en-US" i="1" dirty="0" smtClean="0"/>
              <a:t>Click on the element to see more details</a:t>
            </a:r>
            <a:endParaRPr lang="ru-RU" i="1" dirty="0"/>
          </a:p>
        </p:txBody>
      </p:sp>
      <p:sp>
        <p:nvSpPr>
          <p:cNvPr id="36" name="Прямоугольник 35">
            <a:hlinkClick r:id="rId7" action="ppaction://hlinksldjump"/>
          </p:cNvPr>
          <p:cNvSpPr/>
          <p:nvPr/>
        </p:nvSpPr>
        <p:spPr>
          <a:xfrm>
            <a:off x="5724128" y="630529"/>
            <a:ext cx="1080120" cy="15841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E-Mail</a:t>
            </a:r>
            <a:endParaRPr lang="ru-RU" dirty="0"/>
          </a:p>
        </p:txBody>
      </p:sp>
      <p:cxnSp>
        <p:nvCxnSpPr>
          <p:cNvPr id="39" name="Прямая со стрелкой 38"/>
          <p:cNvCxnSpPr>
            <a:stCxn id="8" idx="3"/>
            <a:endCxn id="36" idx="1"/>
          </p:cNvCxnSpPr>
          <p:nvPr/>
        </p:nvCxnSpPr>
        <p:spPr>
          <a:xfrm flipV="1">
            <a:off x="5076056" y="1422617"/>
            <a:ext cx="648072" cy="79208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42" name="Прямая со стрелкой 41"/>
          <p:cNvCxnSpPr>
            <a:stCxn id="36" idx="3"/>
            <a:endCxn id="10" idx="1"/>
          </p:cNvCxnSpPr>
          <p:nvPr/>
        </p:nvCxnSpPr>
        <p:spPr>
          <a:xfrm>
            <a:off x="6804248" y="1422617"/>
            <a:ext cx="720080" cy="7920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46" name="TextBox 45"/>
          <p:cNvSpPr txBox="1"/>
          <p:nvPr/>
        </p:nvSpPr>
        <p:spPr>
          <a:xfrm>
            <a:off x="1529335" y="4653136"/>
            <a:ext cx="6012668" cy="369332"/>
          </a:xfrm>
          <a:prstGeom prst="rect">
            <a:avLst/>
          </a:prstGeom>
          <a:noFill/>
        </p:spPr>
        <p:txBody>
          <a:bodyPr wrap="square" rtlCol="0">
            <a:spAutoFit/>
          </a:bodyPr>
          <a:lstStyle/>
          <a:p>
            <a:r>
              <a:rPr lang="en-US" dirty="0" smtClean="0"/>
              <a:t>As result of all mentioned deficiencies – not so happy clients.</a:t>
            </a:r>
            <a:endParaRPr lang="ru-RU" dirty="0"/>
          </a:p>
        </p:txBody>
      </p:sp>
      <p:sp>
        <p:nvSpPr>
          <p:cNvPr id="47" name="Улыбающееся лицо 46">
            <a:hlinkClick r:id="rId8" action="ppaction://hlinksldjump"/>
          </p:cNvPr>
          <p:cNvSpPr/>
          <p:nvPr/>
        </p:nvSpPr>
        <p:spPr>
          <a:xfrm>
            <a:off x="3959605" y="5373216"/>
            <a:ext cx="1152128" cy="1008112"/>
          </a:xfrm>
          <a:prstGeom prst="smileyFace">
            <a:avLst>
              <a:gd name="adj" fmla="val -4653"/>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56" name="TextBox 55"/>
          <p:cNvSpPr txBox="1"/>
          <p:nvPr/>
        </p:nvSpPr>
        <p:spPr>
          <a:xfrm>
            <a:off x="2015389" y="6381328"/>
            <a:ext cx="5040560" cy="261610"/>
          </a:xfrm>
          <a:prstGeom prst="rect">
            <a:avLst/>
          </a:prstGeom>
          <a:noFill/>
        </p:spPr>
        <p:txBody>
          <a:bodyPr wrap="square" rtlCol="0">
            <a:spAutoFit/>
          </a:bodyPr>
          <a:lstStyle/>
          <a:p>
            <a:pPr algn="ctr"/>
            <a:r>
              <a:rPr lang="en-US" sz="1100" i="1" dirty="0" smtClean="0"/>
              <a:t>Click me to see how to make me happy</a:t>
            </a:r>
            <a:endParaRPr lang="ru-RU" sz="1100" i="1" dirty="0"/>
          </a:p>
        </p:txBody>
      </p:sp>
    </p:spTree>
    <p:extLst>
      <p:ext uri="{BB962C8B-B14F-4D97-AF65-F5344CB8AC3E}">
        <p14:creationId xmlns:p14="http://schemas.microsoft.com/office/powerpoint/2010/main" val="33539495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childTnLst>
              </p:cTn>
              <p:nextCondLst>
                <p:cond evt="onClick" delay="0">
                  <p:tgtEl>
                    <p:spTgt spid="10"/>
                  </p:tgtEl>
                </p:cond>
              </p:nextCondLst>
            </p:seq>
          </p:childTnLst>
        </p:cTn>
      </p:par>
    </p:tnLst>
    <p:bldLst>
      <p:bldP spid="46" grpId="0"/>
      <p:bldP spid="47" grpId="0" animBg="1"/>
      <p:bldP spid="5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Document generation</a:t>
            </a:r>
            <a:endParaRPr lang="ru-RU" sz="3200" dirty="0"/>
          </a:p>
        </p:txBody>
      </p:sp>
      <p:sp>
        <p:nvSpPr>
          <p:cNvPr id="3" name="Content Placeholder 2"/>
          <p:cNvSpPr>
            <a:spLocks noGrp="1"/>
          </p:cNvSpPr>
          <p:nvPr>
            <p:ph idx="1"/>
          </p:nvPr>
        </p:nvSpPr>
        <p:spPr>
          <a:xfrm>
            <a:off x="467544" y="1124745"/>
            <a:ext cx="8229600" cy="1368152"/>
          </a:xfrm>
        </p:spPr>
        <p:txBody>
          <a:bodyPr>
            <a:normAutofit fontScale="85000" lnSpcReduction="10000"/>
          </a:bodyPr>
          <a:lstStyle/>
          <a:p>
            <a:pPr marL="0" indent="0">
              <a:buNone/>
            </a:pPr>
            <a:r>
              <a:rPr lang="en-US" sz="1200" dirty="0" smtClean="0"/>
              <a:t>Documents are generated dynamically and provided to web-browser. Note, that browser should be able to show .pdf documents inline. If it’s possible, browser should try to start download of a generated file, but in some browsers that may fail. For that an option to provide files as links will be implemented in future. Resulting document is signed by test signature and encrypted for extra protection as per PDF specifications</a:t>
            </a:r>
          </a:p>
          <a:p>
            <a:pPr marL="0" indent="0">
              <a:buNone/>
            </a:pPr>
            <a:r>
              <a:rPr lang="en-US" sz="1200" dirty="0" smtClean="0">
                <a:solidFill>
                  <a:srgbClr val="FF0000"/>
                </a:solidFill>
              </a:rPr>
              <a:t>Notice: </a:t>
            </a:r>
            <a:r>
              <a:rPr lang="en-US" sz="1200" dirty="0" err="1" smtClean="0">
                <a:solidFill>
                  <a:srgbClr val="FF0000"/>
                </a:solidFill>
              </a:rPr>
              <a:t>PoC</a:t>
            </a:r>
            <a:r>
              <a:rPr lang="en-US" sz="1200" dirty="0" smtClean="0">
                <a:solidFill>
                  <a:srgbClr val="FF0000"/>
                </a:solidFill>
              </a:rPr>
              <a:t> version generates documents indiscriminately for the client requesting them filtering only by hardcoded account number (the one set up for </a:t>
            </a:r>
            <a:r>
              <a:rPr lang="en-US" sz="1200" dirty="0" err="1" smtClean="0">
                <a:solidFill>
                  <a:srgbClr val="FF0000"/>
                </a:solidFill>
              </a:rPr>
              <a:t>Pclient</a:t>
            </a:r>
            <a:r>
              <a:rPr lang="en-US" sz="1200" dirty="0" smtClean="0">
                <a:solidFill>
                  <a:srgbClr val="FF0000"/>
                </a:solidFill>
              </a:rPr>
              <a:t> and </a:t>
            </a:r>
            <a:r>
              <a:rPr lang="en-US" sz="1200" dirty="0" err="1" smtClean="0">
                <a:solidFill>
                  <a:srgbClr val="FF0000"/>
                </a:solidFill>
              </a:rPr>
              <a:t>Cclient</a:t>
            </a:r>
            <a:r>
              <a:rPr lang="en-US" sz="1200" dirty="0" smtClean="0">
                <a:solidFill>
                  <a:srgbClr val="FF0000"/>
                </a:solidFill>
              </a:rPr>
              <a:t> by default). Filtering should be implemented for actual production.</a:t>
            </a:r>
          </a:p>
          <a:p>
            <a:pPr marL="0" indent="0">
              <a:buNone/>
            </a:pPr>
            <a:r>
              <a:rPr lang="en-US" sz="1200" dirty="0" smtClean="0">
                <a:solidFill>
                  <a:srgbClr val="FF0000"/>
                </a:solidFill>
              </a:rPr>
              <a:t>Notice: Some fields are not populated, because of unclear population logic or logic not integrated yet.</a:t>
            </a:r>
          </a:p>
          <a:p>
            <a:pPr marL="0" indent="0">
              <a:buNone/>
            </a:pPr>
            <a:r>
              <a:rPr lang="en-US" sz="1200" dirty="0" smtClean="0">
                <a:solidFill>
                  <a:srgbClr val="FF0000"/>
                </a:solidFill>
              </a:rPr>
              <a:t>Notice: For showcase purposes (dynamic generation) sum of the deals is generated randomly, instead of being taken from database directly. Field “</a:t>
            </a:r>
            <a:r>
              <a:rPr lang="ru-RU" sz="1200" dirty="0" smtClean="0">
                <a:solidFill>
                  <a:srgbClr val="FF0000"/>
                </a:solidFill>
              </a:rPr>
              <a:t>Дата</a:t>
            </a:r>
            <a:r>
              <a:rPr lang="en-US" sz="1200" dirty="0" smtClean="0">
                <a:solidFill>
                  <a:srgbClr val="FF0000"/>
                </a:solidFill>
              </a:rPr>
              <a:t>” is taken as current system date. Other fields are static and taken from database.</a:t>
            </a:r>
            <a:endParaRPr lang="ru-RU" sz="1200" dirty="0">
              <a:solidFill>
                <a:srgbClr val="FF0000"/>
              </a:solidFill>
            </a:endParaRPr>
          </a:p>
        </p:txBody>
      </p:sp>
      <p:sp>
        <p:nvSpPr>
          <p:cNvPr id="5" name="Стрелка влево 4">
            <a:hlinkClick r:id="rId4" action="ppaction://hlinksldjump"/>
          </p:cNvPr>
          <p:cNvSpPr/>
          <p:nvPr/>
        </p:nvSpPr>
        <p:spPr>
          <a:xfrm>
            <a:off x="107504" y="5805264"/>
            <a:ext cx="1872208" cy="792088"/>
          </a:xfrm>
          <a:prstGeom prst="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Back to main slide</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6" name="Стрелка влево 4">
            <a:hlinkClick r:id="rId5" action="ppaction://hlinksldjump"/>
          </p:cNvPr>
          <p:cNvSpPr/>
          <p:nvPr/>
        </p:nvSpPr>
        <p:spPr>
          <a:xfrm>
            <a:off x="7020272" y="5805264"/>
            <a:ext cx="1872208" cy="79208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Future features</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4" name="TextBox 3"/>
          <p:cNvSpPr txBox="1"/>
          <p:nvPr/>
        </p:nvSpPr>
        <p:spPr>
          <a:xfrm>
            <a:off x="4571997" y="2418743"/>
            <a:ext cx="4114803" cy="3477875"/>
          </a:xfrm>
          <a:prstGeom prst="rect">
            <a:avLst/>
          </a:prstGeom>
          <a:noFill/>
        </p:spPr>
        <p:txBody>
          <a:bodyPr wrap="square" rtlCol="0">
            <a:spAutoFit/>
          </a:bodyPr>
          <a:lstStyle/>
          <a:p>
            <a:r>
              <a:rPr lang="en-US" sz="1200" b="1" dirty="0" smtClean="0"/>
              <a:t>Large file statistics:</a:t>
            </a:r>
          </a:p>
          <a:p>
            <a:r>
              <a:rPr lang="en-US" sz="1200" dirty="0" smtClean="0"/>
              <a:t>File with ~1000 pages is generated in ~3 minutes. Size of the file is ~4 </a:t>
            </a:r>
            <a:r>
              <a:rPr lang="en-US" sz="1200" dirty="0" err="1" smtClean="0"/>
              <a:t>Mbs</a:t>
            </a:r>
            <a:r>
              <a:rPr lang="en-US" sz="1200" dirty="0" smtClean="0"/>
              <a:t> (compared to up to ~50 </a:t>
            </a:r>
            <a:r>
              <a:rPr lang="en-US" sz="1200" dirty="0" err="1" smtClean="0"/>
              <a:t>Mbs</a:t>
            </a:r>
            <a:r>
              <a:rPr lang="en-US" sz="1200" dirty="0" smtClean="0"/>
              <a:t> in some alternative generation systems, which is by ~92% smaller).</a:t>
            </a:r>
          </a:p>
          <a:p>
            <a:r>
              <a:rPr lang="en-US" sz="1200" b="1" dirty="0" smtClean="0"/>
              <a:t>Database statistics</a:t>
            </a:r>
            <a:r>
              <a:rPr lang="en-US" sz="1200" dirty="0" smtClean="0"/>
              <a:t>:</a:t>
            </a:r>
          </a:p>
          <a:p>
            <a:r>
              <a:rPr lang="en-US" sz="1200" dirty="0" smtClean="0"/>
              <a:t>Almost 2 million of rows. Non-indexed.</a:t>
            </a:r>
          </a:p>
          <a:p>
            <a:endParaRPr lang="en-US" sz="1200" dirty="0" smtClean="0"/>
          </a:p>
          <a:p>
            <a:endParaRPr lang="en-US" sz="1200" dirty="0"/>
          </a:p>
          <a:p>
            <a:r>
              <a:rPr lang="en-US" sz="1200" dirty="0" smtClean="0"/>
              <a:t>For 12 years with assumption of 100000</a:t>
            </a:r>
            <a:br>
              <a:rPr lang="en-US" sz="1200" dirty="0" smtClean="0"/>
            </a:br>
            <a:r>
              <a:rPr lang="en-US" sz="1200" dirty="0" smtClean="0"/>
              <a:t>documents daily around 500 GBs will</a:t>
            </a:r>
            <a:br>
              <a:rPr lang="en-US" sz="1200" dirty="0" smtClean="0"/>
            </a:br>
            <a:r>
              <a:rPr lang="en-US" sz="1200" dirty="0" smtClean="0"/>
              <a:t>be required</a:t>
            </a:r>
            <a:br>
              <a:rPr lang="en-US" sz="1200" dirty="0" smtClean="0"/>
            </a:br>
            <a:r>
              <a:rPr lang="en-US" sz="800" i="1" dirty="0" smtClean="0"/>
              <a:t>(100000*365*12/1000000=438 GBs</a:t>
            </a:r>
            <a:br>
              <a:rPr lang="en-US" sz="800" i="1" dirty="0" smtClean="0"/>
            </a:br>
            <a:r>
              <a:rPr lang="en-US" sz="800" i="1" dirty="0" smtClean="0"/>
              <a:t>with round up of 1000000 documents to 1 GB)</a:t>
            </a:r>
          </a:p>
          <a:p>
            <a:endParaRPr lang="en-US" sz="1200" dirty="0" smtClean="0"/>
          </a:p>
          <a:p>
            <a:r>
              <a:rPr lang="en-US" sz="1200" dirty="0" smtClean="0">
                <a:solidFill>
                  <a:srgbClr val="FF0000"/>
                </a:solidFill>
              </a:rPr>
              <a:t>Limitation</a:t>
            </a:r>
            <a:r>
              <a:rPr lang="en-US" sz="1200" dirty="0" smtClean="0"/>
              <a:t>: can’t be sent inline or for direct download. Should be saved on server first and then download link should be provided.</a:t>
            </a:r>
          </a:p>
          <a:p>
            <a:r>
              <a:rPr lang="en-US" sz="1200" dirty="0" smtClean="0">
                <a:solidFill>
                  <a:schemeClr val="accent6"/>
                </a:solidFill>
              </a:rPr>
              <a:t>For research</a:t>
            </a:r>
            <a:r>
              <a:rPr lang="en-US" sz="1200" dirty="0" smtClean="0"/>
              <a:t>: exact amount of pages preventing inline output.</a:t>
            </a:r>
          </a:p>
          <a:p>
            <a:r>
              <a:rPr lang="en-US" sz="1200" dirty="0" smtClean="0"/>
              <a:t>Sample of the pre-generated document attached.</a:t>
            </a:r>
            <a:endParaRPr lang="ru-RU" sz="1200" dirty="0"/>
          </a:p>
        </p:txBody>
      </p:sp>
      <p:graphicFrame>
        <p:nvGraphicFramePr>
          <p:cNvPr id="13" name="Объект 12"/>
          <p:cNvGraphicFramePr>
            <a:graphicFrameLocks noChangeAspect="1"/>
          </p:cNvGraphicFramePr>
          <p:nvPr>
            <p:extLst>
              <p:ext uri="{D42A27DB-BD31-4B8C-83A1-F6EECF244321}">
                <p14:modId xmlns:p14="http://schemas.microsoft.com/office/powerpoint/2010/main" val="662060314"/>
              </p:ext>
            </p:extLst>
          </p:nvPr>
        </p:nvGraphicFramePr>
        <p:xfrm>
          <a:off x="7620610" y="3026569"/>
          <a:ext cx="671531" cy="389921"/>
        </p:xfrm>
        <a:graphic>
          <a:graphicData uri="http://schemas.openxmlformats.org/presentationml/2006/ole">
            <mc:AlternateContent xmlns:mc="http://schemas.openxmlformats.org/markup-compatibility/2006">
              <mc:Choice xmlns:v="urn:schemas-microsoft-com:vml" Requires="v">
                <p:oleObj spid="_x0000_s1086" name="Packager Shell Object" showAsIcon="1" r:id="rId6" imgW="1180440" imgH="685800" progId="Package">
                  <p:embed/>
                </p:oleObj>
              </mc:Choice>
              <mc:Fallback>
                <p:oleObj name="Packager Shell Object" showAsIcon="1" r:id="rId6" imgW="1180440" imgH="685800" progId="Package">
                  <p:embed/>
                  <p:pic>
                    <p:nvPicPr>
                      <p:cNvPr id="0" name=""/>
                      <p:cNvPicPr/>
                      <p:nvPr/>
                    </p:nvPicPr>
                    <p:blipFill>
                      <a:blip r:embed="rId7"/>
                      <a:stretch>
                        <a:fillRect/>
                      </a:stretch>
                    </p:blipFill>
                    <p:spPr>
                      <a:xfrm>
                        <a:off x="7620610" y="3026569"/>
                        <a:ext cx="671531" cy="389921"/>
                      </a:xfrm>
                      <a:prstGeom prst="rect">
                        <a:avLst/>
                      </a:prstGeom>
                    </p:spPr>
                  </p:pic>
                </p:oleObj>
              </mc:Fallback>
            </mc:AlternateContent>
          </a:graphicData>
        </a:graphic>
      </p:graphicFrame>
      <p:pic>
        <p:nvPicPr>
          <p:cNvPr id="14" name="Рисунок 13"/>
          <p:cNvPicPr>
            <a:picLocks noChangeAspect="1"/>
          </p:cNvPicPr>
          <p:nvPr/>
        </p:nvPicPr>
        <p:blipFill rotWithShape="1">
          <a:blip r:embed="rId8"/>
          <a:srcRect l="9150" r="27940"/>
          <a:stretch/>
        </p:blipFill>
        <p:spPr>
          <a:xfrm>
            <a:off x="539550" y="2418743"/>
            <a:ext cx="3960441" cy="3410048"/>
          </a:xfrm>
          <a:prstGeom prst="rect">
            <a:avLst/>
          </a:prstGeom>
        </p:spPr>
      </p:pic>
      <p:pic>
        <p:nvPicPr>
          <p:cNvPr id="9" name="Рисунок 8"/>
          <p:cNvPicPr>
            <a:picLocks noChangeAspect="1"/>
          </p:cNvPicPr>
          <p:nvPr/>
        </p:nvPicPr>
        <p:blipFill>
          <a:blip r:embed="rId9"/>
          <a:stretch>
            <a:fillRect/>
          </a:stretch>
        </p:blipFill>
        <p:spPr>
          <a:xfrm>
            <a:off x="4644008" y="3565972"/>
            <a:ext cx="3834581" cy="340945"/>
          </a:xfrm>
          <a:prstGeom prst="rect">
            <a:avLst/>
          </a:prstGeom>
        </p:spPr>
      </p:pic>
      <p:pic>
        <p:nvPicPr>
          <p:cNvPr id="10" name="Рисунок 9"/>
          <p:cNvPicPr>
            <a:picLocks noChangeAspect="1"/>
          </p:cNvPicPr>
          <p:nvPr/>
        </p:nvPicPr>
        <p:blipFill>
          <a:blip r:embed="rId10"/>
          <a:stretch>
            <a:fillRect/>
          </a:stretch>
        </p:blipFill>
        <p:spPr>
          <a:xfrm>
            <a:off x="7409681" y="3962853"/>
            <a:ext cx="1068908" cy="934343"/>
          </a:xfrm>
          <a:prstGeom prst="rect">
            <a:avLst/>
          </a:prstGeom>
        </p:spPr>
      </p:pic>
    </p:spTree>
    <p:extLst>
      <p:ext uri="{BB962C8B-B14F-4D97-AF65-F5344CB8AC3E}">
        <p14:creationId xmlns:p14="http://schemas.microsoft.com/office/powerpoint/2010/main" val="33333524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a:bodyPr>
          <a:lstStyle/>
          <a:p>
            <a:r>
              <a:rPr lang="en-US" sz="2400" dirty="0" smtClean="0"/>
              <a:t>List of suggested updates</a:t>
            </a:r>
            <a:endParaRPr lang="ru-RU" sz="2400" dirty="0"/>
          </a:p>
        </p:txBody>
      </p:sp>
      <p:sp>
        <p:nvSpPr>
          <p:cNvPr id="3" name="Content Placeholder 2"/>
          <p:cNvSpPr>
            <a:spLocks noGrp="1"/>
          </p:cNvSpPr>
          <p:nvPr>
            <p:ph idx="1"/>
          </p:nvPr>
        </p:nvSpPr>
        <p:spPr>
          <a:xfrm>
            <a:off x="457200" y="836712"/>
            <a:ext cx="8229600" cy="5289451"/>
          </a:xfrm>
        </p:spPr>
        <p:txBody>
          <a:bodyPr>
            <a:normAutofit fontScale="70000" lnSpcReduction="20000"/>
          </a:bodyPr>
          <a:lstStyle/>
          <a:p>
            <a:r>
              <a:rPr lang="en-US" sz="1600" dirty="0" smtClean="0"/>
              <a:t>Pagination on user list (separate for each user block, use jQuery)</a:t>
            </a:r>
          </a:p>
          <a:p>
            <a:r>
              <a:rPr lang="en-US" sz="1600" dirty="0" smtClean="0"/>
              <a:t>Use jQuery to reduce extra page loads, where possible and secure</a:t>
            </a:r>
          </a:p>
          <a:p>
            <a:r>
              <a:rPr lang="en-US" sz="1600" dirty="0" smtClean="0"/>
              <a:t>Show grandchildren in user list (collapsible)</a:t>
            </a:r>
          </a:p>
          <a:p>
            <a:r>
              <a:rPr lang="en-US" sz="1600" dirty="0" smtClean="0"/>
              <a:t>Option to reassign parent ID</a:t>
            </a:r>
          </a:p>
          <a:p>
            <a:r>
              <a:rPr lang="en-US" sz="1600" dirty="0" smtClean="0"/>
              <a:t>Option to disable user</a:t>
            </a:r>
          </a:p>
          <a:p>
            <a:r>
              <a:rPr lang="en-US" sz="1600" dirty="0" smtClean="0"/>
              <a:t>Option to remove parent with all children and grandchildren</a:t>
            </a:r>
          </a:p>
          <a:p>
            <a:r>
              <a:rPr lang="en-US" sz="1600" dirty="0" smtClean="0"/>
              <a:t>Document access for Ops</a:t>
            </a:r>
          </a:p>
          <a:p>
            <a:r>
              <a:rPr lang="en-US" sz="1600" dirty="0" smtClean="0"/>
              <a:t>Message system (or mini-forum even)</a:t>
            </a:r>
          </a:p>
          <a:p>
            <a:r>
              <a:rPr lang="en-US" sz="1600" dirty="0" smtClean="0"/>
              <a:t>Mailing system (integrated with message system)</a:t>
            </a:r>
          </a:p>
          <a:p>
            <a:r>
              <a:rPr lang="en-US" sz="1600" dirty="0" smtClean="0"/>
              <a:t>Log viewer for admin\ISA (with some enhancements)</a:t>
            </a:r>
          </a:p>
          <a:p>
            <a:r>
              <a:rPr lang="en-US" sz="1600" dirty="0" smtClean="0"/>
              <a:t>Option to mark user for password change</a:t>
            </a:r>
          </a:p>
          <a:p>
            <a:r>
              <a:rPr lang="en-US" sz="1600" dirty="0" smtClean="0"/>
              <a:t>“Forgot password” system for users</a:t>
            </a:r>
          </a:p>
          <a:p>
            <a:r>
              <a:rPr lang="en-US" sz="1600" dirty="0" smtClean="0"/>
              <a:t>OTP system (mail and\or mobile)</a:t>
            </a:r>
          </a:p>
          <a:p>
            <a:r>
              <a:rPr lang="en-US" sz="1600" dirty="0" smtClean="0"/>
              <a:t>Ability to modify grandchildren</a:t>
            </a:r>
          </a:p>
          <a:p>
            <a:r>
              <a:rPr lang="en-US" sz="1600" dirty="0" smtClean="0"/>
              <a:t>Update grandchildren access on parent access update</a:t>
            </a:r>
          </a:p>
          <a:p>
            <a:r>
              <a:rPr lang="en-US" sz="1600" dirty="0" smtClean="0"/>
              <a:t>GUI improvements (accept “Enter”, where possible;  “Return” button, where required; actual design [</a:t>
            </a:r>
            <a:r>
              <a:rPr lang="en-US" sz="1600" dirty="0" err="1" smtClean="0"/>
              <a:t>css</a:t>
            </a:r>
            <a:r>
              <a:rPr lang="en-US" sz="1600" dirty="0" smtClean="0"/>
              <a:t>, graphics, .</a:t>
            </a:r>
            <a:r>
              <a:rPr lang="en-US" sz="1600" dirty="0" err="1" smtClean="0"/>
              <a:t>etc</a:t>
            </a:r>
            <a:r>
              <a:rPr lang="en-US" sz="1600" dirty="0" smtClean="0"/>
              <a:t>])</a:t>
            </a:r>
          </a:p>
          <a:p>
            <a:r>
              <a:rPr lang="en-US" sz="1600" dirty="0" smtClean="0"/>
              <a:t>Other types of documents</a:t>
            </a:r>
          </a:p>
          <a:p>
            <a:r>
              <a:rPr lang="en-US" sz="1600" dirty="0" smtClean="0"/>
              <a:t>Filtering for document generator</a:t>
            </a:r>
          </a:p>
          <a:p>
            <a:r>
              <a:rPr lang="en-US" sz="1600" dirty="0" smtClean="0"/>
              <a:t>Dated templates (in case of legal changes)</a:t>
            </a:r>
          </a:p>
          <a:p>
            <a:r>
              <a:rPr lang="en-US" sz="1600" dirty="0" smtClean="0"/>
              <a:t>Global settings on database level, where appropriate and secure. With GUI to change them (with authorization)</a:t>
            </a:r>
          </a:p>
          <a:p>
            <a:r>
              <a:rPr lang="en-US" sz="1600" dirty="0" smtClean="0"/>
              <a:t>Authorization system for user changes</a:t>
            </a:r>
          </a:p>
          <a:p>
            <a:r>
              <a:rPr lang="en-US" sz="1600" dirty="0" smtClean="0"/>
              <a:t>Further security enhancements if and where possible</a:t>
            </a:r>
          </a:p>
          <a:p>
            <a:r>
              <a:rPr lang="en-US" sz="1600" dirty="0" smtClean="0"/>
              <a:t>Statistics</a:t>
            </a:r>
          </a:p>
          <a:p>
            <a:r>
              <a:rPr lang="en-US" sz="1600" dirty="0" smtClean="0"/>
              <a:t>Document upload feature</a:t>
            </a:r>
          </a:p>
          <a:p>
            <a:r>
              <a:rPr lang="en-US" sz="1600" dirty="0" smtClean="0"/>
              <a:t>Customization for users</a:t>
            </a:r>
          </a:p>
          <a:p>
            <a:r>
              <a:rPr lang="en-US" sz="1600" dirty="0" smtClean="0"/>
              <a:t>Visualization of digital signature for pdf pages (like a stamp)</a:t>
            </a:r>
          </a:p>
          <a:p>
            <a:r>
              <a:rPr lang="en-US" sz="1600" dirty="0" smtClean="0"/>
              <a:t>Integration of BIC and other </a:t>
            </a:r>
            <a:r>
              <a:rPr lang="en-US" sz="1600" smtClean="0"/>
              <a:t>related libraries</a:t>
            </a:r>
            <a:endParaRPr lang="en-US" sz="1600" dirty="0" smtClean="0"/>
          </a:p>
          <a:p>
            <a:r>
              <a:rPr lang="en-US" sz="1600" dirty="0" smtClean="0"/>
              <a:t>Handling of missing or outdated bank details (KPP, INN, BIC, .</a:t>
            </a:r>
            <a:r>
              <a:rPr lang="en-US" sz="1600" dirty="0" err="1" smtClean="0"/>
              <a:t>etc</a:t>
            </a:r>
            <a:r>
              <a:rPr lang="en-US" sz="1600" dirty="0" smtClean="0"/>
              <a:t>)</a:t>
            </a:r>
          </a:p>
          <a:p>
            <a:r>
              <a:rPr lang="en-US" sz="1600" dirty="0" smtClean="0"/>
              <a:t>Either API or a lightweight application to download\upload files without need to use the Web GUI (useful for automation on client side). Application to be considered potentially more secure and versatile</a:t>
            </a:r>
          </a:p>
        </p:txBody>
      </p:sp>
      <p:sp>
        <p:nvSpPr>
          <p:cNvPr id="4" name="Стрелка влево 4">
            <a:hlinkClick r:id="rId3" action="ppaction://hlinksldjump"/>
          </p:cNvPr>
          <p:cNvSpPr/>
          <p:nvPr/>
        </p:nvSpPr>
        <p:spPr>
          <a:xfrm>
            <a:off x="107504" y="5805264"/>
            <a:ext cx="1872208" cy="792088"/>
          </a:xfrm>
          <a:prstGeom prst="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Back to main slide</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5" name="Стрелка влево 4">
            <a:hlinkClick r:id="rId4" action="ppaction://hlinksldjump"/>
          </p:cNvPr>
          <p:cNvSpPr/>
          <p:nvPr/>
        </p:nvSpPr>
        <p:spPr>
          <a:xfrm>
            <a:off x="7020272" y="5805264"/>
            <a:ext cx="1872208" cy="79208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Online sample</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40123130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18058"/>
          </a:xfrm>
        </p:spPr>
        <p:txBody>
          <a:bodyPr>
            <a:normAutofit fontScale="90000"/>
          </a:bodyPr>
          <a:lstStyle/>
          <a:p>
            <a:r>
              <a:rPr lang="en-US" sz="2400" dirty="0" smtClean="0"/>
              <a:t>Online sample</a:t>
            </a:r>
            <a:endParaRPr lang="ru-RU" sz="2400" dirty="0"/>
          </a:p>
        </p:txBody>
      </p:sp>
      <p:sp>
        <p:nvSpPr>
          <p:cNvPr id="3" name="Объект 2"/>
          <p:cNvSpPr>
            <a:spLocks noGrp="1"/>
          </p:cNvSpPr>
          <p:nvPr>
            <p:ph idx="1"/>
          </p:nvPr>
        </p:nvSpPr>
        <p:spPr>
          <a:xfrm>
            <a:off x="457200" y="908720"/>
            <a:ext cx="8229600" cy="5217443"/>
          </a:xfrm>
        </p:spPr>
        <p:txBody>
          <a:bodyPr/>
          <a:lstStyle/>
          <a:p>
            <a:pPr marL="0" indent="0">
              <a:buNone/>
            </a:pPr>
            <a:r>
              <a:rPr lang="en-US" sz="2400" dirty="0" smtClean="0"/>
              <a:t>Sample site can be accessed online on </a:t>
            </a:r>
            <a:r>
              <a:rPr lang="en-US" sz="2400" dirty="0" smtClean="0">
                <a:hlinkClick r:id="rId3"/>
              </a:rPr>
              <a:t>https://simbiat.ru</a:t>
            </a:r>
            <a:endParaRPr lang="en-US" sz="1400" i="1" dirty="0" smtClean="0">
              <a:solidFill>
                <a:srgbClr val="FF0000"/>
              </a:solidFill>
            </a:endParaRPr>
          </a:p>
          <a:p>
            <a:pPr marL="0" indent="0">
              <a:buNone/>
            </a:pPr>
            <a:r>
              <a:rPr lang="en-US" sz="1400" b="1" i="1" dirty="0" smtClean="0">
                <a:solidFill>
                  <a:srgbClr val="FF0000"/>
                </a:solidFill>
              </a:rPr>
              <a:t>Notice</a:t>
            </a:r>
            <a:r>
              <a:rPr lang="en-US" sz="1400" i="1" dirty="0" smtClean="0">
                <a:solidFill>
                  <a:srgbClr val="FF0000"/>
                </a:solidFill>
              </a:rPr>
              <a:t>: due to site currently being hosted on a local consumer workstation, to ensure 100% accessibility of the online sample, you can request the extra up-time by sending mail to simbiat@bk.ru</a:t>
            </a:r>
          </a:p>
          <a:p>
            <a:pPr marL="0" indent="0">
              <a:buNone/>
            </a:pPr>
            <a:endParaRPr lang="en-US" sz="1800" dirty="0" smtClean="0"/>
          </a:p>
          <a:p>
            <a:pPr marL="0" indent="0">
              <a:buNone/>
            </a:pPr>
            <a:endParaRPr lang="en-US" sz="1800" dirty="0"/>
          </a:p>
          <a:p>
            <a:pPr marL="0" indent="0">
              <a:buNone/>
            </a:pPr>
            <a:endParaRPr lang="en-US" sz="1800" dirty="0" smtClean="0"/>
          </a:p>
          <a:p>
            <a:pPr marL="0" indent="0">
              <a:buNone/>
            </a:pPr>
            <a:r>
              <a:rPr lang="en-US" sz="2000" dirty="0" smtClean="0"/>
              <a:t>Login details:</a:t>
            </a:r>
          </a:p>
          <a:p>
            <a:pPr marL="0" indent="0">
              <a:buNone/>
            </a:pPr>
            <a:endParaRPr lang="en-US" sz="2400" dirty="0" smtClean="0"/>
          </a:p>
        </p:txBody>
      </p:sp>
      <p:graphicFrame>
        <p:nvGraphicFramePr>
          <p:cNvPr id="4" name="Таблица 3"/>
          <p:cNvGraphicFramePr>
            <a:graphicFrameLocks noGrp="1"/>
          </p:cNvGraphicFramePr>
          <p:nvPr>
            <p:extLst>
              <p:ext uri="{D42A27DB-BD31-4B8C-83A1-F6EECF244321}">
                <p14:modId xmlns:p14="http://schemas.microsoft.com/office/powerpoint/2010/main" val="1205624111"/>
              </p:ext>
            </p:extLst>
          </p:nvPr>
        </p:nvGraphicFramePr>
        <p:xfrm>
          <a:off x="468125" y="3247605"/>
          <a:ext cx="3455802" cy="2413643"/>
        </p:xfrm>
        <a:graphic>
          <a:graphicData uri="http://schemas.openxmlformats.org/drawingml/2006/table">
            <a:tbl>
              <a:tblPr firstRow="1" bandRow="1">
                <a:tableStyleId>{5C22544A-7EE6-4342-B048-85BDC9FD1C3A}</a:tableStyleId>
              </a:tblPr>
              <a:tblGrid>
                <a:gridCol w="1151934"/>
                <a:gridCol w="1151934"/>
                <a:gridCol w="1151934"/>
              </a:tblGrid>
              <a:tr h="347812">
                <a:tc>
                  <a:txBody>
                    <a:bodyPr/>
                    <a:lstStyle/>
                    <a:p>
                      <a:r>
                        <a:rPr lang="en-US" sz="1000" dirty="0" smtClean="0"/>
                        <a:t>Role</a:t>
                      </a:r>
                      <a:endParaRPr lang="ru-RU" sz="1000" dirty="0"/>
                    </a:p>
                  </a:txBody>
                  <a:tcPr/>
                </a:tc>
                <a:tc>
                  <a:txBody>
                    <a:bodyPr/>
                    <a:lstStyle/>
                    <a:p>
                      <a:r>
                        <a:rPr lang="en-US" sz="1000" dirty="0" smtClean="0"/>
                        <a:t>Username</a:t>
                      </a:r>
                      <a:endParaRPr lang="ru-RU" sz="1000" dirty="0"/>
                    </a:p>
                  </a:txBody>
                  <a:tcPr/>
                </a:tc>
                <a:tc>
                  <a:txBody>
                    <a:bodyPr/>
                    <a:lstStyle/>
                    <a:p>
                      <a:r>
                        <a:rPr lang="en-US" sz="1000" dirty="0" smtClean="0"/>
                        <a:t>Password</a:t>
                      </a:r>
                      <a:endParaRPr lang="ru-RU" sz="1000" dirty="0"/>
                    </a:p>
                  </a:txBody>
                  <a:tcPr/>
                </a:tc>
              </a:tr>
              <a:tr h="347812">
                <a:tc>
                  <a:txBody>
                    <a:bodyPr/>
                    <a:lstStyle/>
                    <a:p>
                      <a:r>
                        <a:rPr lang="en-US" sz="1200" dirty="0" smtClean="0"/>
                        <a:t>Administrator</a:t>
                      </a:r>
                      <a:endParaRPr lang="ru-RU" sz="1200" dirty="0"/>
                    </a:p>
                  </a:txBody>
                  <a:tcPr/>
                </a:tc>
                <a:tc>
                  <a:txBody>
                    <a:bodyPr/>
                    <a:lstStyle/>
                    <a:p>
                      <a:r>
                        <a:rPr lang="en-US" sz="1200" dirty="0" smtClean="0"/>
                        <a:t>Admin</a:t>
                      </a:r>
                      <a:endParaRPr lang="ru-RU" sz="1200" dirty="0"/>
                    </a:p>
                  </a:txBody>
                  <a:tcPr/>
                </a:tc>
                <a:tc>
                  <a:txBody>
                    <a:bodyPr/>
                    <a:lstStyle/>
                    <a:p>
                      <a:r>
                        <a:rPr lang="en-US" sz="1200" dirty="0" smtClean="0"/>
                        <a:t>Admin123!@</a:t>
                      </a:r>
                      <a:endParaRPr lang="ru-RU" sz="1200" dirty="0"/>
                    </a:p>
                  </a:txBody>
                  <a:tcPr/>
                </a:tc>
              </a:tr>
              <a:tr h="347812">
                <a:tc>
                  <a:txBody>
                    <a:bodyPr/>
                    <a:lstStyle/>
                    <a:p>
                      <a:r>
                        <a:rPr lang="en-US" sz="1200" dirty="0" smtClean="0"/>
                        <a:t>IS administrator</a:t>
                      </a:r>
                      <a:endParaRPr lang="ru-RU" sz="1200" dirty="0"/>
                    </a:p>
                  </a:txBody>
                  <a:tcPr/>
                </a:tc>
                <a:tc>
                  <a:txBody>
                    <a:bodyPr/>
                    <a:lstStyle/>
                    <a:p>
                      <a:r>
                        <a:rPr lang="en-US" sz="1200" dirty="0" smtClean="0"/>
                        <a:t>ISA</a:t>
                      </a:r>
                      <a:endParaRPr lang="ru-RU" sz="1200" dirty="0"/>
                    </a:p>
                  </a:txBody>
                  <a:tcPr/>
                </a:tc>
                <a:tc>
                  <a:txBody>
                    <a:bodyPr/>
                    <a:lstStyle/>
                    <a:p>
                      <a:r>
                        <a:rPr lang="en-US" sz="1200" dirty="0" smtClean="0"/>
                        <a:t>Isa123!@</a:t>
                      </a:r>
                      <a:endParaRPr lang="ru-RU" sz="1200" dirty="0"/>
                    </a:p>
                  </a:txBody>
                  <a:tcPr/>
                </a:tc>
              </a:tr>
              <a:tr h="347812">
                <a:tc>
                  <a:txBody>
                    <a:bodyPr/>
                    <a:lstStyle/>
                    <a:p>
                      <a:r>
                        <a:rPr lang="en-US" sz="1200" dirty="0" smtClean="0"/>
                        <a:t>Citi operator</a:t>
                      </a:r>
                      <a:endParaRPr lang="ru-RU" sz="1200" dirty="0"/>
                    </a:p>
                  </a:txBody>
                  <a:tcPr/>
                </a:tc>
                <a:tc>
                  <a:txBody>
                    <a:bodyPr/>
                    <a:lstStyle/>
                    <a:p>
                      <a:r>
                        <a:rPr lang="en-US" sz="1200" dirty="0" smtClean="0"/>
                        <a:t>Ops</a:t>
                      </a:r>
                      <a:endParaRPr lang="ru-RU" sz="1200" dirty="0"/>
                    </a:p>
                  </a:txBody>
                  <a:tcPr/>
                </a:tc>
                <a:tc>
                  <a:txBody>
                    <a:bodyPr/>
                    <a:lstStyle/>
                    <a:p>
                      <a:r>
                        <a:rPr lang="en-US" sz="1200" dirty="0" smtClean="0"/>
                        <a:t>Ops123!@</a:t>
                      </a:r>
                      <a:endParaRPr lang="ru-RU" sz="1200" dirty="0"/>
                    </a:p>
                  </a:txBody>
                  <a:tcPr/>
                </a:tc>
              </a:tr>
              <a:tr h="565195">
                <a:tc>
                  <a:txBody>
                    <a:bodyPr/>
                    <a:lstStyle/>
                    <a:p>
                      <a:r>
                        <a:rPr lang="en-US" sz="1200" dirty="0" smtClean="0"/>
                        <a:t>Client</a:t>
                      </a:r>
                      <a:r>
                        <a:rPr lang="en-US" sz="1200" baseline="0" dirty="0" smtClean="0"/>
                        <a:t> administrator</a:t>
                      </a:r>
                      <a:endParaRPr lang="ru-RU" sz="1200" dirty="0"/>
                    </a:p>
                  </a:txBody>
                  <a:tcPr/>
                </a:tc>
                <a:tc>
                  <a:txBody>
                    <a:bodyPr/>
                    <a:lstStyle/>
                    <a:p>
                      <a:r>
                        <a:rPr lang="en-US" sz="1200" dirty="0" err="1" smtClean="0"/>
                        <a:t>Pclient</a:t>
                      </a:r>
                      <a:endParaRPr lang="ru-RU" sz="1200" dirty="0"/>
                    </a:p>
                  </a:txBody>
                  <a:tcPr/>
                </a:tc>
                <a:tc>
                  <a:txBody>
                    <a:bodyPr/>
                    <a:lstStyle/>
                    <a:p>
                      <a:r>
                        <a:rPr lang="en-US" sz="1200" dirty="0" smtClean="0"/>
                        <a:t>Pclient123!@</a:t>
                      </a:r>
                      <a:endParaRPr lang="ru-RU" sz="1200" dirty="0"/>
                    </a:p>
                  </a:txBody>
                  <a:tcPr/>
                </a:tc>
              </a:tr>
              <a:tr h="347812">
                <a:tc>
                  <a:txBody>
                    <a:bodyPr/>
                    <a:lstStyle/>
                    <a:p>
                      <a:r>
                        <a:rPr lang="en-US" sz="1200" dirty="0" smtClean="0"/>
                        <a:t>Client user</a:t>
                      </a:r>
                      <a:endParaRPr lang="ru-RU" sz="1200" dirty="0"/>
                    </a:p>
                  </a:txBody>
                  <a:tcPr/>
                </a:tc>
                <a:tc>
                  <a:txBody>
                    <a:bodyPr/>
                    <a:lstStyle/>
                    <a:p>
                      <a:r>
                        <a:rPr lang="en-US" sz="1200" dirty="0" err="1" smtClean="0"/>
                        <a:t>Cclient</a:t>
                      </a:r>
                      <a:endParaRPr lang="ru-RU" sz="1200" dirty="0"/>
                    </a:p>
                  </a:txBody>
                  <a:tcPr/>
                </a:tc>
                <a:tc>
                  <a:txBody>
                    <a:bodyPr/>
                    <a:lstStyle/>
                    <a:p>
                      <a:r>
                        <a:rPr lang="en-US" sz="1200" dirty="0" smtClean="0"/>
                        <a:t>Cclient123!@</a:t>
                      </a:r>
                      <a:endParaRPr lang="ru-RU" sz="1200" dirty="0"/>
                    </a:p>
                  </a:txBody>
                  <a:tcPr/>
                </a:tc>
              </a:tr>
            </a:tbl>
          </a:graphicData>
        </a:graphic>
      </p:graphicFrame>
      <p:sp>
        <p:nvSpPr>
          <p:cNvPr id="5" name="Стрелка влево 4">
            <a:hlinkClick r:id="rId4" action="ppaction://hlinksldjump"/>
          </p:cNvPr>
          <p:cNvSpPr/>
          <p:nvPr/>
        </p:nvSpPr>
        <p:spPr>
          <a:xfrm>
            <a:off x="107504" y="5805264"/>
            <a:ext cx="1872208" cy="792088"/>
          </a:xfrm>
          <a:prstGeom prst="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Back to main slide</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6" name="Стрелка влево 4">
            <a:hlinkClick r:id="rId5" action="ppaction://hlinksldjump"/>
          </p:cNvPr>
          <p:cNvSpPr/>
          <p:nvPr/>
        </p:nvSpPr>
        <p:spPr>
          <a:xfrm>
            <a:off x="7020272" y="5805264"/>
            <a:ext cx="1872208" cy="79208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End</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graphicFrame>
        <p:nvGraphicFramePr>
          <p:cNvPr id="7" name="Таблица 6"/>
          <p:cNvGraphicFramePr>
            <a:graphicFrameLocks noGrp="1"/>
          </p:cNvGraphicFramePr>
          <p:nvPr>
            <p:extLst>
              <p:ext uri="{D42A27DB-BD31-4B8C-83A1-F6EECF244321}">
                <p14:modId xmlns:p14="http://schemas.microsoft.com/office/powerpoint/2010/main" val="3700608433"/>
              </p:ext>
            </p:extLst>
          </p:nvPr>
        </p:nvGraphicFramePr>
        <p:xfrm>
          <a:off x="3995936" y="3262918"/>
          <a:ext cx="4560168" cy="1828800"/>
        </p:xfrm>
        <a:graphic>
          <a:graphicData uri="http://schemas.openxmlformats.org/drawingml/2006/table">
            <a:tbl>
              <a:tblPr firstRow="1" bandRow="1">
                <a:tableStyleId>{5C22544A-7EE6-4342-B048-85BDC9FD1C3A}</a:tableStyleId>
              </a:tblPr>
              <a:tblGrid>
                <a:gridCol w="2280084"/>
                <a:gridCol w="2280084"/>
              </a:tblGrid>
              <a:tr h="260856">
                <a:tc>
                  <a:txBody>
                    <a:bodyPr/>
                    <a:lstStyle/>
                    <a:p>
                      <a:r>
                        <a:rPr lang="en-US" sz="1200" dirty="0" smtClean="0"/>
                        <a:t>Component</a:t>
                      </a:r>
                      <a:endParaRPr lang="ru-RU" sz="1200" dirty="0"/>
                    </a:p>
                  </a:txBody>
                  <a:tcPr/>
                </a:tc>
                <a:tc>
                  <a:txBody>
                    <a:bodyPr/>
                    <a:lstStyle/>
                    <a:p>
                      <a:r>
                        <a:rPr lang="en-US" sz="1200" dirty="0" smtClean="0"/>
                        <a:t>Model</a:t>
                      </a:r>
                      <a:endParaRPr lang="ru-RU" sz="1200" dirty="0"/>
                    </a:p>
                  </a:txBody>
                  <a:tcPr/>
                </a:tc>
              </a:tr>
              <a:tr h="260856">
                <a:tc>
                  <a:txBody>
                    <a:bodyPr/>
                    <a:lstStyle/>
                    <a:p>
                      <a:r>
                        <a:rPr lang="en-US" sz="1200" dirty="0" smtClean="0"/>
                        <a:t>Motherboard</a:t>
                      </a:r>
                      <a:endParaRPr lang="ru-RU" sz="1200" dirty="0"/>
                    </a:p>
                  </a:txBody>
                  <a:tcPr/>
                </a:tc>
                <a:tc>
                  <a:txBody>
                    <a:bodyPr/>
                    <a:lstStyle/>
                    <a:p>
                      <a:r>
                        <a:rPr lang="en-US" sz="1200" dirty="0" err="1" smtClean="0"/>
                        <a:t>Asrock</a:t>
                      </a:r>
                      <a:r>
                        <a:rPr lang="en-US" sz="1200" dirty="0" smtClean="0"/>
                        <a:t> Z77 Extreme 4-M</a:t>
                      </a:r>
                      <a:endParaRPr lang="ru-RU" sz="1200" dirty="0"/>
                    </a:p>
                  </a:txBody>
                  <a:tcPr/>
                </a:tc>
              </a:tr>
              <a:tr h="260856">
                <a:tc>
                  <a:txBody>
                    <a:bodyPr/>
                    <a:lstStyle/>
                    <a:p>
                      <a:r>
                        <a:rPr lang="en-US" sz="1200" dirty="0" smtClean="0"/>
                        <a:t>CPU</a:t>
                      </a:r>
                      <a:endParaRPr lang="ru-RU" sz="1200" dirty="0"/>
                    </a:p>
                  </a:txBody>
                  <a:tcPr/>
                </a:tc>
                <a:tc>
                  <a:txBody>
                    <a:bodyPr/>
                    <a:lstStyle/>
                    <a:p>
                      <a:r>
                        <a:rPr lang="en-US" sz="1200" dirty="0" smtClean="0"/>
                        <a:t>Intel Core-i5 2500 (3.30 </a:t>
                      </a:r>
                      <a:r>
                        <a:rPr lang="en-US" sz="1200" dirty="0" err="1" smtClean="0"/>
                        <a:t>GHrz</a:t>
                      </a:r>
                      <a:r>
                        <a:rPr lang="en-US" sz="1200" dirty="0" smtClean="0"/>
                        <a:t>)</a:t>
                      </a:r>
                      <a:endParaRPr lang="ru-RU" sz="1200" dirty="0"/>
                    </a:p>
                  </a:txBody>
                  <a:tcPr/>
                </a:tc>
              </a:tr>
              <a:tr h="260856">
                <a:tc>
                  <a:txBody>
                    <a:bodyPr/>
                    <a:lstStyle/>
                    <a:p>
                      <a:r>
                        <a:rPr lang="en-US" sz="1200" dirty="0" smtClean="0"/>
                        <a:t>RAM</a:t>
                      </a:r>
                      <a:endParaRPr lang="ru-RU" sz="1200" dirty="0"/>
                    </a:p>
                  </a:txBody>
                  <a:tcPr/>
                </a:tc>
                <a:tc>
                  <a:txBody>
                    <a:bodyPr/>
                    <a:lstStyle/>
                    <a:p>
                      <a:r>
                        <a:rPr lang="en-US" sz="1200" dirty="0" smtClean="0"/>
                        <a:t>Corsair CMZ16GX3M4A2400C10 (16 </a:t>
                      </a:r>
                      <a:r>
                        <a:rPr lang="en-US" sz="1200" dirty="0" err="1" smtClean="0"/>
                        <a:t>Gbs</a:t>
                      </a:r>
                      <a:r>
                        <a:rPr lang="en-US" sz="1200" dirty="0" smtClean="0"/>
                        <a:t>)</a:t>
                      </a:r>
                      <a:endParaRPr lang="ru-RU" sz="1200" dirty="0"/>
                    </a:p>
                  </a:txBody>
                  <a:tcPr/>
                </a:tc>
              </a:tr>
              <a:tr h="260856">
                <a:tc>
                  <a:txBody>
                    <a:bodyPr/>
                    <a:lstStyle/>
                    <a:p>
                      <a:r>
                        <a:rPr lang="en-US" sz="1200" dirty="0" smtClean="0"/>
                        <a:t>HDD</a:t>
                      </a:r>
                      <a:endParaRPr lang="ru-RU" sz="1200" dirty="0"/>
                    </a:p>
                  </a:txBody>
                  <a:tcPr/>
                </a:tc>
                <a:tc>
                  <a:txBody>
                    <a:bodyPr/>
                    <a:lstStyle/>
                    <a:p>
                      <a:r>
                        <a:rPr lang="en-US" sz="1200" dirty="0" smtClean="0"/>
                        <a:t>Samsung SSD 840 EVO 256 </a:t>
                      </a:r>
                      <a:r>
                        <a:rPr lang="en-US" sz="1200" dirty="0" err="1" smtClean="0"/>
                        <a:t>Gbs</a:t>
                      </a:r>
                      <a:endParaRPr lang="ru-RU" sz="1200" dirty="0"/>
                    </a:p>
                  </a:txBody>
                  <a:tcPr/>
                </a:tc>
              </a:tr>
              <a:tr h="260856">
                <a:tc>
                  <a:txBody>
                    <a:bodyPr/>
                    <a:lstStyle/>
                    <a:p>
                      <a:r>
                        <a:rPr lang="en-US" sz="1200" dirty="0" smtClean="0"/>
                        <a:t>Network</a:t>
                      </a:r>
                      <a:endParaRPr lang="ru-RU" sz="1200" dirty="0"/>
                    </a:p>
                  </a:txBody>
                  <a:tcPr/>
                </a:tc>
                <a:tc>
                  <a:txBody>
                    <a:bodyPr/>
                    <a:lstStyle/>
                    <a:p>
                      <a:r>
                        <a:rPr lang="en-US" sz="1200" dirty="0" smtClean="0"/>
                        <a:t>Integrated</a:t>
                      </a:r>
                      <a:endParaRPr lang="ru-RU" sz="1200" dirty="0"/>
                    </a:p>
                  </a:txBody>
                  <a:tcPr/>
                </a:tc>
              </a:tr>
            </a:tbl>
          </a:graphicData>
        </a:graphic>
      </p:graphicFrame>
      <p:sp>
        <p:nvSpPr>
          <p:cNvPr id="8" name="TextBox 7"/>
          <p:cNvSpPr txBox="1"/>
          <p:nvPr/>
        </p:nvSpPr>
        <p:spPr>
          <a:xfrm>
            <a:off x="3995936" y="2924944"/>
            <a:ext cx="4464496" cy="369332"/>
          </a:xfrm>
          <a:prstGeom prst="rect">
            <a:avLst/>
          </a:prstGeom>
          <a:noFill/>
        </p:spPr>
        <p:txBody>
          <a:bodyPr wrap="square" rtlCol="0">
            <a:spAutoFit/>
          </a:bodyPr>
          <a:lstStyle/>
          <a:p>
            <a:r>
              <a:rPr lang="en-US" dirty="0" smtClean="0"/>
              <a:t>Relevant workstation specs:</a:t>
            </a:r>
            <a:endParaRPr lang="ru-RU" dirty="0"/>
          </a:p>
        </p:txBody>
      </p:sp>
    </p:spTree>
    <p:extLst>
      <p:ext uri="{BB962C8B-B14F-4D97-AF65-F5344CB8AC3E}">
        <p14:creationId xmlns:p14="http://schemas.microsoft.com/office/powerpoint/2010/main" val="32828734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188640"/>
            <a:ext cx="8568952" cy="3693319"/>
          </a:xfrm>
          <a:prstGeom prst="rect">
            <a:avLst/>
          </a:prstGeom>
          <a:noFill/>
        </p:spPr>
        <p:txBody>
          <a:bodyPr wrap="square" rtlCol="0">
            <a:spAutoFit/>
          </a:bodyPr>
          <a:lstStyle/>
          <a:p>
            <a:pPr algn="ctr"/>
            <a:r>
              <a:rPr lang="en-US" b="1" dirty="0" smtClean="0"/>
              <a:t>Overall benefits</a:t>
            </a:r>
          </a:p>
          <a:p>
            <a:endParaRPr lang="en-US" sz="800" dirty="0"/>
          </a:p>
          <a:p>
            <a:pPr marL="285750" indent="-285750">
              <a:buClr>
                <a:schemeClr val="accent2"/>
              </a:buClr>
              <a:buFont typeface="Wingdings" pitchFamily="2" charset="2"/>
              <a:buChar char="ü"/>
            </a:pPr>
            <a:r>
              <a:rPr lang="en-US" sz="1600" i="1" dirty="0" smtClean="0"/>
              <a:t>Faster (or even online) electronics documents deliverance</a:t>
            </a:r>
          </a:p>
          <a:p>
            <a:pPr marL="285750" indent="-285750">
              <a:buClr>
                <a:schemeClr val="accent2"/>
              </a:buClr>
              <a:buFont typeface="Wingdings" pitchFamily="2" charset="2"/>
              <a:buChar char="ü"/>
            </a:pPr>
            <a:r>
              <a:rPr lang="en-US" sz="1600" i="1" dirty="0" smtClean="0"/>
              <a:t>Flexible client-oriented environment</a:t>
            </a:r>
          </a:p>
          <a:p>
            <a:pPr marL="285750" indent="-285750">
              <a:buClr>
                <a:schemeClr val="accent2"/>
              </a:buClr>
              <a:buFont typeface="Wingdings" pitchFamily="2" charset="2"/>
              <a:buChar char="ü"/>
            </a:pPr>
            <a:r>
              <a:rPr lang="en-US" sz="1600" i="1" dirty="0" smtClean="0"/>
              <a:t>Centralized and standardized system(s), thus reduced support costs</a:t>
            </a:r>
          </a:p>
          <a:p>
            <a:pPr marL="285750" indent="-285750">
              <a:buClr>
                <a:schemeClr val="accent2"/>
              </a:buClr>
              <a:buFont typeface="Wingdings" pitchFamily="2" charset="2"/>
              <a:buChar char="ü"/>
            </a:pPr>
            <a:r>
              <a:rPr lang="en-US" sz="1600" i="1" dirty="0" smtClean="0"/>
              <a:t>Easier maintenance (reduced costs)</a:t>
            </a:r>
          </a:p>
          <a:p>
            <a:pPr marL="285750" indent="-285750">
              <a:buClr>
                <a:schemeClr val="accent2"/>
              </a:buClr>
              <a:buFont typeface="Wingdings" pitchFamily="2" charset="2"/>
              <a:buChar char="ü"/>
            </a:pPr>
            <a:r>
              <a:rPr lang="en-US" sz="1600" i="1" dirty="0" smtClean="0"/>
              <a:t>Flexible scalability</a:t>
            </a:r>
          </a:p>
          <a:p>
            <a:pPr marL="285750" indent="-285750">
              <a:buClr>
                <a:schemeClr val="accent2"/>
              </a:buClr>
              <a:buFont typeface="Wingdings" pitchFamily="2" charset="2"/>
              <a:buChar char="ü"/>
            </a:pPr>
            <a:r>
              <a:rPr lang="en-US" sz="1600" i="1" dirty="0" smtClean="0"/>
              <a:t>Better technological image (even with Web 2.0 specifications, if required)</a:t>
            </a:r>
          </a:p>
          <a:p>
            <a:pPr marL="285750" indent="-285750">
              <a:buClr>
                <a:schemeClr val="accent2"/>
              </a:buClr>
              <a:buFont typeface="Wingdings" pitchFamily="2" charset="2"/>
              <a:buChar char="ü"/>
            </a:pPr>
            <a:r>
              <a:rPr lang="en-US" sz="1600" i="1" dirty="0" smtClean="0"/>
              <a:t>Opportunities for extra payable services (seamless integration)</a:t>
            </a:r>
          </a:p>
          <a:p>
            <a:pPr marL="285750" indent="-285750">
              <a:buClr>
                <a:schemeClr val="accent2"/>
              </a:buClr>
              <a:buFont typeface="Wingdings" pitchFamily="2" charset="2"/>
              <a:buChar char="ü"/>
            </a:pPr>
            <a:r>
              <a:rPr lang="en-US" sz="1600" i="1" dirty="0" smtClean="0"/>
              <a:t>Time savings</a:t>
            </a:r>
          </a:p>
          <a:p>
            <a:pPr marL="285750" indent="-285750">
              <a:buClr>
                <a:schemeClr val="accent2"/>
              </a:buClr>
              <a:buFont typeface="Wingdings" pitchFamily="2" charset="2"/>
              <a:buChar char="ü"/>
            </a:pPr>
            <a:r>
              <a:rPr lang="en-US" sz="1600" i="1" dirty="0" smtClean="0"/>
              <a:t>Overall stability</a:t>
            </a:r>
          </a:p>
          <a:p>
            <a:pPr marL="285750" indent="-285750">
              <a:buClr>
                <a:schemeClr val="accent2"/>
              </a:buClr>
              <a:buFont typeface="Wingdings" pitchFamily="2" charset="2"/>
              <a:buChar char="ü"/>
            </a:pPr>
            <a:r>
              <a:rPr lang="en-US" sz="1600" i="1" dirty="0" smtClean="0"/>
              <a:t>Green</a:t>
            </a:r>
          </a:p>
          <a:p>
            <a:pPr marL="285750" indent="-285750">
              <a:buClr>
                <a:schemeClr val="accent2"/>
              </a:buClr>
              <a:buFont typeface="Wingdings" pitchFamily="2" charset="2"/>
              <a:buChar char="ü"/>
            </a:pPr>
            <a:r>
              <a:rPr lang="en-US" sz="1600" i="1" dirty="0" smtClean="0"/>
              <a:t>Ability to use this system on any branch both for corporate and consumer clients</a:t>
            </a:r>
          </a:p>
          <a:p>
            <a:pPr marL="285750" indent="-285750">
              <a:buClr>
                <a:schemeClr val="accent2"/>
              </a:buClr>
              <a:buFont typeface="Wingdings" pitchFamily="2" charset="2"/>
              <a:buChar char="ü"/>
            </a:pPr>
            <a:r>
              <a:rPr lang="en-US" sz="1600" i="1" dirty="0" smtClean="0"/>
              <a:t>Possibility to sunset some of local systems\applications (reduced costs)</a:t>
            </a:r>
          </a:p>
          <a:p>
            <a:pPr marL="285750" indent="-285750">
              <a:buClr>
                <a:schemeClr val="accent2"/>
              </a:buClr>
              <a:buFont typeface="Wingdings" pitchFamily="2" charset="2"/>
              <a:buChar char="ü"/>
            </a:pPr>
            <a:r>
              <a:rPr lang="en-US" sz="1600" i="1" dirty="0" smtClean="0"/>
              <a:t>Closer communication with clients (including statistics gathering)</a:t>
            </a:r>
          </a:p>
        </p:txBody>
      </p:sp>
      <p:sp>
        <p:nvSpPr>
          <p:cNvPr id="5" name="Улыбающееся лицо 4"/>
          <p:cNvSpPr/>
          <p:nvPr/>
        </p:nvSpPr>
        <p:spPr>
          <a:xfrm>
            <a:off x="7452320" y="4941168"/>
            <a:ext cx="1439430" cy="1368152"/>
          </a:xfrm>
          <a:prstGeom prst="smileyFace">
            <a:avLst/>
          </a:prstGeom>
          <a:ln w="57150">
            <a:solidFill>
              <a:schemeClr val="accent2">
                <a:lumMod val="60000"/>
                <a:lumOff val="4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ru-RU"/>
          </a:p>
        </p:txBody>
      </p:sp>
      <p:sp>
        <p:nvSpPr>
          <p:cNvPr id="2" name="TextBox 1"/>
          <p:cNvSpPr txBox="1"/>
          <p:nvPr/>
        </p:nvSpPr>
        <p:spPr>
          <a:xfrm>
            <a:off x="558288" y="6124654"/>
            <a:ext cx="3672408" cy="184666"/>
          </a:xfrm>
          <a:prstGeom prst="rect">
            <a:avLst/>
          </a:prstGeom>
          <a:noFill/>
        </p:spPr>
        <p:txBody>
          <a:bodyPr wrap="square" rtlCol="0">
            <a:spAutoFit/>
          </a:bodyPr>
          <a:lstStyle/>
          <a:p>
            <a:r>
              <a:rPr lang="en-US" sz="600" dirty="0" smtClean="0">
                <a:latin typeface="Lucida Handwriting" pitchFamily="66" charset="0"/>
              </a:rPr>
              <a:t>© Proof of Concept sample and presentation </a:t>
            </a:r>
            <a:r>
              <a:rPr lang="en-US" sz="600" i="1" dirty="0" smtClean="0">
                <a:latin typeface="Lucida Handwriting" pitchFamily="66" charset="0"/>
              </a:rPr>
              <a:t>prepared by Kustov Dmitry</a:t>
            </a:r>
            <a:endParaRPr lang="ru-RU" sz="600" dirty="0"/>
          </a:p>
        </p:txBody>
      </p:sp>
      <p:sp>
        <p:nvSpPr>
          <p:cNvPr id="6" name="TextBox 5"/>
          <p:cNvSpPr txBox="1"/>
          <p:nvPr/>
        </p:nvSpPr>
        <p:spPr>
          <a:xfrm>
            <a:off x="323528" y="3851756"/>
            <a:ext cx="8568952" cy="369332"/>
          </a:xfrm>
          <a:prstGeom prst="rect">
            <a:avLst/>
          </a:prstGeom>
          <a:noFill/>
        </p:spPr>
        <p:txBody>
          <a:bodyPr wrap="square" rtlCol="0">
            <a:spAutoFit/>
          </a:bodyPr>
          <a:lstStyle/>
          <a:p>
            <a:pPr algn="ctr"/>
            <a:r>
              <a:rPr lang="en-US" b="1" dirty="0" smtClean="0"/>
              <a:t>Costs estimation (done by 3</a:t>
            </a:r>
            <a:r>
              <a:rPr lang="en-US" b="1" baseline="30000" dirty="0" smtClean="0"/>
              <a:t>rd</a:t>
            </a:r>
            <a:r>
              <a:rPr lang="en-US" b="1" dirty="0" smtClean="0"/>
              <a:t> party)</a:t>
            </a:r>
          </a:p>
        </p:txBody>
      </p:sp>
      <p:sp>
        <p:nvSpPr>
          <p:cNvPr id="7" name="TextBox 6"/>
          <p:cNvSpPr txBox="1"/>
          <p:nvPr/>
        </p:nvSpPr>
        <p:spPr>
          <a:xfrm>
            <a:off x="322798" y="4203665"/>
            <a:ext cx="6841490" cy="954107"/>
          </a:xfrm>
          <a:prstGeom prst="rect">
            <a:avLst/>
          </a:prstGeom>
          <a:noFill/>
        </p:spPr>
        <p:txBody>
          <a:bodyPr wrap="square" rtlCol="0">
            <a:spAutoFit/>
          </a:bodyPr>
          <a:lstStyle/>
          <a:p>
            <a:r>
              <a:rPr lang="en-US" sz="1400" dirty="0" smtClean="0"/>
              <a:t>Web-system development and integration of such scale and functionality as suggested: from </a:t>
            </a:r>
            <a:r>
              <a:rPr lang="en-US" sz="1400" b="1" dirty="0" smtClean="0">
                <a:solidFill>
                  <a:srgbClr val="00B050"/>
                </a:solidFill>
              </a:rPr>
              <a:t>~2 </a:t>
            </a:r>
            <a:r>
              <a:rPr lang="en-US" sz="1400" b="1" dirty="0" err="1" smtClean="0">
                <a:solidFill>
                  <a:srgbClr val="00B050"/>
                </a:solidFill>
              </a:rPr>
              <a:t>mln</a:t>
            </a:r>
            <a:r>
              <a:rPr lang="en-US" sz="1400" b="1" dirty="0" smtClean="0">
                <a:solidFill>
                  <a:srgbClr val="00B050"/>
                </a:solidFill>
              </a:rPr>
              <a:t> RUB</a:t>
            </a:r>
            <a:r>
              <a:rPr lang="en-US" sz="1400" dirty="0" smtClean="0"/>
              <a:t> to </a:t>
            </a:r>
            <a:r>
              <a:rPr lang="en-US" sz="1400" b="1" dirty="0" smtClean="0">
                <a:solidFill>
                  <a:srgbClr val="00B050"/>
                </a:solidFill>
              </a:rPr>
              <a:t>~5 </a:t>
            </a:r>
            <a:r>
              <a:rPr lang="en-US" sz="1400" b="1" dirty="0" err="1" smtClean="0">
                <a:solidFill>
                  <a:srgbClr val="00B050"/>
                </a:solidFill>
              </a:rPr>
              <a:t>mln</a:t>
            </a:r>
            <a:r>
              <a:rPr lang="en-US" sz="1400" b="1" dirty="0" smtClean="0">
                <a:solidFill>
                  <a:srgbClr val="00B050"/>
                </a:solidFill>
              </a:rPr>
              <a:t> RUB </a:t>
            </a:r>
            <a:r>
              <a:rPr lang="en-US" sz="1400" dirty="0" smtClean="0"/>
              <a:t>(depending on selected functionality, includes testing and implementation). Support: from </a:t>
            </a:r>
            <a:r>
              <a:rPr lang="en-US" sz="1400" b="1" dirty="0" smtClean="0">
                <a:solidFill>
                  <a:srgbClr val="00B050"/>
                </a:solidFill>
              </a:rPr>
              <a:t>~30000 RUB </a:t>
            </a:r>
            <a:r>
              <a:rPr lang="en-US" sz="1400" dirty="0" smtClean="0"/>
              <a:t>per month (depending on functionality, does not include further development</a:t>
            </a:r>
            <a:r>
              <a:rPr lang="en-US" sz="1400" smtClean="0"/>
              <a:t>, includes bug fixes)</a:t>
            </a:r>
            <a:endParaRPr lang="en-US" sz="1400" dirty="0" smtClean="0"/>
          </a:p>
        </p:txBody>
      </p:sp>
    </p:spTree>
    <p:extLst>
      <p:ext uri="{BB962C8B-B14F-4D97-AF65-F5344CB8AC3E}">
        <p14:creationId xmlns:p14="http://schemas.microsoft.com/office/powerpoint/2010/main" val="34278975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260648"/>
            <a:ext cx="8208912" cy="369332"/>
          </a:xfrm>
          <a:prstGeom prst="rect">
            <a:avLst/>
          </a:prstGeom>
          <a:noFill/>
        </p:spPr>
        <p:txBody>
          <a:bodyPr wrap="square" numCol="1" rtlCol="0">
            <a:spAutoFit/>
          </a:bodyPr>
          <a:lstStyle/>
          <a:p>
            <a:pPr algn="ctr"/>
            <a:r>
              <a:rPr lang="en-US" b="1" dirty="0" smtClean="0"/>
              <a:t>Source systems</a:t>
            </a:r>
          </a:p>
        </p:txBody>
      </p:sp>
      <p:sp>
        <p:nvSpPr>
          <p:cNvPr id="5" name="TextBox 4"/>
          <p:cNvSpPr txBox="1"/>
          <p:nvPr/>
        </p:nvSpPr>
        <p:spPr>
          <a:xfrm>
            <a:off x="467544" y="629980"/>
            <a:ext cx="3600400" cy="1323439"/>
          </a:xfrm>
          <a:prstGeom prst="rect">
            <a:avLst/>
          </a:prstGeom>
          <a:noFill/>
        </p:spPr>
        <p:txBody>
          <a:bodyPr wrap="square" rtlCol="0">
            <a:spAutoFit/>
          </a:bodyPr>
          <a:lstStyle/>
          <a:p>
            <a:r>
              <a:rPr lang="en-US" sz="1600" dirty="0"/>
              <a:t>Currently following systems are used:</a:t>
            </a:r>
          </a:p>
          <a:p>
            <a:pPr marL="800100" lvl="1" indent="-342900">
              <a:buFont typeface="Wingdings" pitchFamily="2" charset="2"/>
              <a:buChar char="ü"/>
            </a:pPr>
            <a:r>
              <a:rPr lang="en-US" sz="1600" i="1" dirty="0" smtClean="0"/>
              <a:t>System for statements</a:t>
            </a:r>
            <a:endParaRPr lang="en-US" sz="1600" i="1" dirty="0"/>
          </a:p>
          <a:p>
            <a:pPr marL="800100" lvl="1" indent="-342900">
              <a:buFont typeface="Wingdings" pitchFamily="2" charset="2"/>
              <a:buChar char="ü"/>
            </a:pPr>
            <a:r>
              <a:rPr lang="en-US" sz="1600" i="1" dirty="0" smtClean="0"/>
              <a:t>System for orders 1</a:t>
            </a:r>
            <a:endParaRPr lang="en-US" sz="1600" i="1" dirty="0"/>
          </a:p>
          <a:p>
            <a:pPr marL="800100" lvl="1" indent="-342900">
              <a:buFont typeface="Wingdings" pitchFamily="2" charset="2"/>
              <a:buChar char="ü"/>
            </a:pPr>
            <a:r>
              <a:rPr lang="en-US" sz="1600" i="1" dirty="0" smtClean="0"/>
              <a:t>System for orders 2</a:t>
            </a:r>
            <a:endParaRPr lang="en-US" sz="1600" i="1" dirty="0"/>
          </a:p>
          <a:p>
            <a:pPr marL="800100" lvl="1" indent="-342900">
              <a:buFont typeface="Wingdings" pitchFamily="2" charset="2"/>
              <a:buChar char="ü"/>
            </a:pPr>
            <a:r>
              <a:rPr lang="en-US" sz="1600" i="1" dirty="0" smtClean="0"/>
              <a:t>System for orders n</a:t>
            </a:r>
            <a:endParaRPr lang="en-US" sz="1600" i="1" dirty="0"/>
          </a:p>
        </p:txBody>
      </p:sp>
      <p:sp>
        <p:nvSpPr>
          <p:cNvPr id="6" name="TextBox 5"/>
          <p:cNvSpPr txBox="1"/>
          <p:nvPr/>
        </p:nvSpPr>
        <p:spPr>
          <a:xfrm>
            <a:off x="881590" y="3472346"/>
            <a:ext cx="7380820" cy="1754326"/>
          </a:xfrm>
          <a:prstGeom prst="rect">
            <a:avLst/>
          </a:prstGeom>
          <a:noFill/>
        </p:spPr>
        <p:txBody>
          <a:bodyPr wrap="square" rtlCol="0">
            <a:spAutoFit/>
          </a:bodyPr>
          <a:lstStyle/>
          <a:p>
            <a:r>
              <a:rPr lang="en-US" b="1" dirty="0">
                <a:solidFill>
                  <a:srgbClr val="FF0000"/>
                </a:solidFill>
              </a:rPr>
              <a:t>Deficiencies:</a:t>
            </a:r>
          </a:p>
          <a:p>
            <a:pPr marL="742950" lvl="1" indent="-285750">
              <a:buFont typeface="Wingdings" pitchFamily="2" charset="2"/>
              <a:buChar char="ü"/>
            </a:pPr>
            <a:r>
              <a:rPr lang="en-US" i="1" dirty="0"/>
              <a:t>Every system has unique format for each document (no standardization, </a:t>
            </a:r>
            <a:r>
              <a:rPr lang="en-US" i="1" dirty="0" smtClean="0"/>
              <a:t>generation system’s </a:t>
            </a:r>
            <a:r>
              <a:rPr lang="en-US" i="1" dirty="0"/>
              <a:t>logic complication</a:t>
            </a:r>
            <a:r>
              <a:rPr lang="en-US" i="1" dirty="0" smtClean="0"/>
              <a:t>)</a:t>
            </a:r>
          </a:p>
          <a:p>
            <a:pPr marL="742950" lvl="1" indent="-285750">
              <a:buFont typeface="Wingdings" pitchFamily="2" charset="2"/>
              <a:buChar char="ü"/>
            </a:pPr>
            <a:r>
              <a:rPr lang="en-US" i="1" dirty="0" smtClean="0"/>
              <a:t>Adding new report will complicate </a:t>
            </a:r>
            <a:r>
              <a:rPr lang="en-US" i="1" dirty="0"/>
              <a:t>generation system’s </a:t>
            </a:r>
            <a:r>
              <a:rPr lang="en-US" i="1" dirty="0" smtClean="0"/>
              <a:t>logic even more slowing down import process</a:t>
            </a:r>
            <a:endParaRPr lang="ru-RU" i="1" dirty="0"/>
          </a:p>
          <a:p>
            <a:endParaRPr lang="ru-RU" dirty="0"/>
          </a:p>
        </p:txBody>
      </p:sp>
      <p:sp>
        <p:nvSpPr>
          <p:cNvPr id="7" name="Стрелка влево 6">
            <a:hlinkClick r:id="rId3" action="ppaction://hlinksldjump"/>
          </p:cNvPr>
          <p:cNvSpPr/>
          <p:nvPr/>
        </p:nvSpPr>
        <p:spPr>
          <a:xfrm>
            <a:off x="7020272" y="5805264"/>
            <a:ext cx="1872208" cy="792088"/>
          </a:xfrm>
          <a:prstGeom prst="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Back to main slide</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1015654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157" y="188640"/>
            <a:ext cx="8136904" cy="4555093"/>
          </a:xfrm>
          <a:prstGeom prst="rect">
            <a:avLst/>
          </a:prstGeom>
          <a:noFill/>
        </p:spPr>
        <p:txBody>
          <a:bodyPr wrap="square" numCol="1" rtlCol="0">
            <a:spAutoFit/>
          </a:bodyPr>
          <a:lstStyle/>
          <a:p>
            <a:pPr algn="ctr"/>
            <a:r>
              <a:rPr lang="en-US" b="1" dirty="0" smtClean="0"/>
              <a:t>Network drive(s)</a:t>
            </a:r>
          </a:p>
          <a:p>
            <a:endParaRPr lang="en-US" sz="1600" dirty="0" smtClean="0"/>
          </a:p>
          <a:p>
            <a:r>
              <a:rPr lang="en-US" sz="1600" dirty="0" smtClean="0"/>
              <a:t>Handoffs from source systems are stored on network drives as physical files. Handoffs may be generated in human-ready format, instead of machine-ready format</a:t>
            </a:r>
          </a:p>
          <a:p>
            <a:endParaRPr lang="en-US" sz="1600" dirty="0"/>
          </a:p>
          <a:p>
            <a:endParaRPr lang="en-US" sz="1600" dirty="0" smtClean="0"/>
          </a:p>
          <a:p>
            <a:endParaRPr lang="en-US" sz="1600" dirty="0" smtClean="0"/>
          </a:p>
          <a:p>
            <a:r>
              <a:rPr lang="en-US" sz="1600" b="1" dirty="0" smtClean="0">
                <a:solidFill>
                  <a:srgbClr val="00B050"/>
                </a:solidFill>
              </a:rPr>
              <a:t>Advantages:</a:t>
            </a:r>
          </a:p>
          <a:p>
            <a:pPr marL="285750" indent="-285750">
              <a:buFont typeface="Wingdings" pitchFamily="2" charset="2"/>
              <a:buChar char="ü"/>
            </a:pPr>
            <a:r>
              <a:rPr lang="en-US" sz="1600" i="1" dirty="0" smtClean="0"/>
              <a:t>Additional checkpoint</a:t>
            </a:r>
          </a:p>
          <a:p>
            <a:pPr marL="285750" indent="-285750">
              <a:buFont typeface="Wingdings" pitchFamily="2" charset="2"/>
              <a:buChar char="ü"/>
            </a:pPr>
            <a:r>
              <a:rPr lang="en-US" sz="1600" i="1" dirty="0" smtClean="0"/>
              <a:t>Ready-to-print (no secondary software is required)</a:t>
            </a:r>
          </a:p>
          <a:p>
            <a:endParaRPr lang="en-US" sz="1600" dirty="0" smtClean="0"/>
          </a:p>
          <a:p>
            <a:endParaRPr lang="en-US" sz="1600" dirty="0" smtClean="0"/>
          </a:p>
          <a:p>
            <a:r>
              <a:rPr lang="en-US" sz="1600" b="1" dirty="0" smtClean="0">
                <a:solidFill>
                  <a:srgbClr val="FF0000"/>
                </a:solidFill>
              </a:rPr>
              <a:t>Deficiencies:</a:t>
            </a:r>
          </a:p>
          <a:p>
            <a:pPr marL="285750" indent="-285750">
              <a:buFont typeface="Wingdings" pitchFamily="2" charset="2"/>
              <a:buChar char="ü"/>
            </a:pPr>
            <a:r>
              <a:rPr lang="en-US" sz="1600" i="1" dirty="0" smtClean="0"/>
              <a:t>More time wasted on file generation</a:t>
            </a:r>
          </a:p>
          <a:p>
            <a:pPr marL="285750" indent="-285750">
              <a:buFont typeface="Wingdings" pitchFamily="2" charset="2"/>
              <a:buChar char="ü"/>
            </a:pPr>
            <a:r>
              <a:rPr lang="en-US" sz="1600" i="1" dirty="0" smtClean="0"/>
              <a:t>More time wasted on file transfer</a:t>
            </a:r>
          </a:p>
          <a:p>
            <a:pPr marL="285750" indent="-285750">
              <a:buFont typeface="Wingdings" pitchFamily="2" charset="2"/>
              <a:buChar char="ü"/>
            </a:pPr>
            <a:r>
              <a:rPr lang="en-US" sz="1600" i="1" dirty="0" smtClean="0"/>
              <a:t>More time wasted on file import</a:t>
            </a:r>
          </a:p>
          <a:p>
            <a:pPr marL="285750" indent="-285750">
              <a:buFont typeface="Wingdings" pitchFamily="2" charset="2"/>
              <a:buChar char="ü"/>
            </a:pPr>
            <a:r>
              <a:rPr lang="en-US" sz="1600" i="1" dirty="0" smtClean="0"/>
              <a:t>Works only in “batch” mode (offline mode, only by specific schedule)</a:t>
            </a:r>
          </a:p>
          <a:p>
            <a:pPr marL="285750" indent="-285750">
              <a:buFont typeface="Wingdings" pitchFamily="2" charset="2"/>
              <a:buChar char="ü"/>
            </a:pPr>
            <a:r>
              <a:rPr lang="en-US" sz="1600" i="1" dirty="0" smtClean="0"/>
              <a:t>Insecure: files can be tempered with before being imported</a:t>
            </a:r>
          </a:p>
        </p:txBody>
      </p:sp>
      <p:sp>
        <p:nvSpPr>
          <p:cNvPr id="5" name="Стрелка влево 4">
            <a:hlinkClick r:id="rId3" action="ppaction://hlinksldjump"/>
          </p:cNvPr>
          <p:cNvSpPr/>
          <p:nvPr/>
        </p:nvSpPr>
        <p:spPr>
          <a:xfrm>
            <a:off x="7020272" y="5805264"/>
            <a:ext cx="1872208" cy="792088"/>
          </a:xfrm>
          <a:prstGeom prst="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Back to main slide</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25670584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157" y="188640"/>
            <a:ext cx="8136904" cy="5293757"/>
          </a:xfrm>
          <a:prstGeom prst="rect">
            <a:avLst/>
          </a:prstGeom>
          <a:noFill/>
        </p:spPr>
        <p:txBody>
          <a:bodyPr wrap="square" numCol="1" rtlCol="0">
            <a:spAutoFit/>
          </a:bodyPr>
          <a:lstStyle/>
          <a:p>
            <a:pPr algn="ctr"/>
            <a:r>
              <a:rPr lang="en-US" b="1" dirty="0" smtClean="0"/>
              <a:t>Generation system</a:t>
            </a:r>
          </a:p>
          <a:p>
            <a:endParaRPr lang="en-US" sz="1600" dirty="0" smtClean="0"/>
          </a:p>
          <a:p>
            <a:r>
              <a:rPr lang="en-US" sz="1600" dirty="0" smtClean="0"/>
              <a:t>Local application, that imports handoffs from source systems (by parsing them), converts them to HTML format, then to PDF and prepares .zip files, that are later sent to clients.</a:t>
            </a:r>
          </a:p>
          <a:p>
            <a:r>
              <a:rPr lang="en-US" sz="1600" dirty="0" smtClean="0"/>
              <a:t>GUI based application, but GUI capabilities are very limited and sometimes non-intuitive.</a:t>
            </a:r>
          </a:p>
          <a:p>
            <a:endParaRPr lang="en-US" sz="1600" dirty="0"/>
          </a:p>
          <a:p>
            <a:endParaRPr lang="en-US" sz="1600" dirty="0" smtClean="0"/>
          </a:p>
          <a:p>
            <a:r>
              <a:rPr lang="en-US" sz="1600" b="1" dirty="0" smtClean="0">
                <a:solidFill>
                  <a:srgbClr val="00B050"/>
                </a:solidFill>
              </a:rPr>
              <a:t>Advantages:</a:t>
            </a:r>
          </a:p>
          <a:p>
            <a:pPr marL="285750" indent="-285750">
              <a:buFont typeface="Wingdings" pitchFamily="2" charset="2"/>
              <a:buChar char="ü"/>
            </a:pPr>
            <a:r>
              <a:rPr lang="en-US" sz="1600" i="1" dirty="0" smtClean="0"/>
              <a:t>Centralized (from local branch(</a:t>
            </a:r>
            <a:r>
              <a:rPr lang="en-US" sz="1600" i="1" dirty="0" err="1" smtClean="0"/>
              <a:t>es</a:t>
            </a:r>
            <a:r>
              <a:rPr lang="en-US" sz="1600" i="1" dirty="0" smtClean="0"/>
              <a:t>)’s POV)</a:t>
            </a:r>
          </a:p>
          <a:p>
            <a:pPr marL="285750" indent="-285750">
              <a:buFont typeface="Wingdings" pitchFamily="2" charset="2"/>
              <a:buChar char="ü"/>
            </a:pPr>
            <a:r>
              <a:rPr lang="en-US" sz="1600" i="1" dirty="0" smtClean="0"/>
              <a:t>Easy print-out or re-transfer</a:t>
            </a:r>
          </a:p>
          <a:p>
            <a:endParaRPr lang="en-US" sz="1600" dirty="0" smtClean="0"/>
          </a:p>
          <a:p>
            <a:endParaRPr lang="en-US" sz="1600" dirty="0" smtClean="0"/>
          </a:p>
          <a:p>
            <a:r>
              <a:rPr lang="en-US" sz="1600" b="1" dirty="0" smtClean="0">
                <a:solidFill>
                  <a:srgbClr val="FF0000"/>
                </a:solidFill>
              </a:rPr>
              <a:t>Deficiencies:</a:t>
            </a:r>
          </a:p>
          <a:p>
            <a:pPr marL="285750" indent="-285750">
              <a:buFont typeface="Wingdings" pitchFamily="2" charset="2"/>
              <a:buChar char="ü"/>
            </a:pPr>
            <a:r>
              <a:rPr lang="en-US" sz="1600" i="1" dirty="0" smtClean="0"/>
              <a:t>Extra dependencies on client workstations: Internet Explorer, Outlook, </a:t>
            </a:r>
            <a:r>
              <a:rPr lang="en-US" sz="1600" i="1" dirty="0" err="1" smtClean="0"/>
              <a:t>CryptoPRO</a:t>
            </a:r>
            <a:r>
              <a:rPr lang="en-US" sz="1600" i="1" dirty="0" smtClean="0"/>
              <a:t> or other encryption software, local resources</a:t>
            </a:r>
          </a:p>
          <a:p>
            <a:pPr marL="285750" indent="-285750">
              <a:buFont typeface="Wingdings" pitchFamily="2" charset="2"/>
              <a:buChar char="ü"/>
            </a:pPr>
            <a:r>
              <a:rPr lang="en-US" sz="1600" i="1" dirty="0" smtClean="0"/>
              <a:t>Need to convert text to HTML first (significantly increased generation time (estimate of 2+ hours))</a:t>
            </a:r>
          </a:p>
          <a:p>
            <a:pPr marL="285750" indent="-285750">
              <a:buFont typeface="Wingdings" pitchFamily="2" charset="2"/>
              <a:buChar char="ü"/>
            </a:pPr>
            <a:r>
              <a:rPr lang="en-US" sz="1600" i="1" dirty="0" smtClean="0"/>
              <a:t>Some operations and modules are very inflexible</a:t>
            </a:r>
          </a:p>
          <a:p>
            <a:pPr marL="285750" indent="-285750">
              <a:buFont typeface="Wingdings" pitchFamily="2" charset="2"/>
              <a:buChar char="ü"/>
            </a:pPr>
            <a:r>
              <a:rPr lang="en-US" sz="1600" i="1" dirty="0" smtClean="0"/>
              <a:t>Limited storage due to huge overall size(on database level)</a:t>
            </a:r>
          </a:p>
          <a:p>
            <a:pPr marL="285750" indent="-285750">
              <a:buFont typeface="Wingdings" pitchFamily="2" charset="2"/>
              <a:buChar char="ü"/>
            </a:pPr>
            <a:r>
              <a:rPr lang="en-US" sz="1600" i="1" dirty="0" smtClean="0"/>
              <a:t>Potentially inflexible access permissions: some permissions may be given to users, that do not use them</a:t>
            </a:r>
          </a:p>
        </p:txBody>
      </p:sp>
      <p:sp>
        <p:nvSpPr>
          <p:cNvPr id="5" name="Стрелка влево 4">
            <a:hlinkClick r:id="rId3" action="ppaction://hlinksldjump"/>
          </p:cNvPr>
          <p:cNvSpPr/>
          <p:nvPr/>
        </p:nvSpPr>
        <p:spPr>
          <a:xfrm>
            <a:off x="7020272" y="5805264"/>
            <a:ext cx="1872208" cy="792088"/>
          </a:xfrm>
          <a:prstGeom prst="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Back to main slide</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4675899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8157" y="188640"/>
            <a:ext cx="8136904" cy="4062651"/>
          </a:xfrm>
          <a:prstGeom prst="rect">
            <a:avLst/>
          </a:prstGeom>
          <a:noFill/>
        </p:spPr>
        <p:txBody>
          <a:bodyPr wrap="square" numCol="1" rtlCol="0">
            <a:spAutoFit/>
          </a:bodyPr>
          <a:lstStyle/>
          <a:p>
            <a:pPr algn="ctr"/>
            <a:r>
              <a:rPr lang="en-US" b="1" dirty="0" smtClean="0"/>
              <a:t>E-Mail</a:t>
            </a:r>
          </a:p>
          <a:p>
            <a:endParaRPr lang="en-US" sz="1600" dirty="0" smtClean="0"/>
          </a:p>
          <a:p>
            <a:r>
              <a:rPr lang="en-US" sz="1600" dirty="0" smtClean="0"/>
              <a:t>Some branches that work in different time zones require the data to be retrieved sooner than Moscow branch. For this e-mails with client data is sent to them</a:t>
            </a:r>
          </a:p>
          <a:p>
            <a:endParaRPr lang="en-US" sz="1600" dirty="0"/>
          </a:p>
          <a:p>
            <a:endParaRPr lang="en-US" sz="1600" dirty="0" smtClean="0"/>
          </a:p>
          <a:p>
            <a:r>
              <a:rPr lang="en-US" sz="1600" b="1" dirty="0" smtClean="0">
                <a:solidFill>
                  <a:srgbClr val="00B050"/>
                </a:solidFill>
              </a:rPr>
              <a:t>Advantages:</a:t>
            </a:r>
          </a:p>
          <a:p>
            <a:pPr marL="285750" indent="-285750">
              <a:buFont typeface="Wingdings" pitchFamily="2" charset="2"/>
              <a:buChar char="ü"/>
            </a:pPr>
            <a:r>
              <a:rPr lang="en-US" sz="1600" i="1" dirty="0" smtClean="0"/>
              <a:t>Secure (where </a:t>
            </a:r>
            <a:r>
              <a:rPr lang="en-US" sz="1600" i="1" dirty="0" err="1" smtClean="0"/>
              <a:t>CryptoPRO</a:t>
            </a:r>
            <a:r>
              <a:rPr lang="en-US" sz="1600" i="1" dirty="0" smtClean="0"/>
              <a:t> is used)</a:t>
            </a:r>
          </a:p>
          <a:p>
            <a:pPr marL="285750" indent="-285750">
              <a:buFont typeface="Wingdings" pitchFamily="2" charset="2"/>
              <a:buChar char="ü"/>
            </a:pPr>
            <a:r>
              <a:rPr lang="en-US" sz="1600" i="1" dirty="0" smtClean="0"/>
              <a:t>Generally faster delivery (fewer data to send, which is sent at first steps of transfer)</a:t>
            </a:r>
          </a:p>
          <a:p>
            <a:endParaRPr lang="en-US" sz="1600" dirty="0" smtClean="0"/>
          </a:p>
          <a:p>
            <a:endParaRPr lang="en-US" sz="1600" dirty="0" smtClean="0"/>
          </a:p>
          <a:p>
            <a:r>
              <a:rPr lang="en-US" sz="1600" b="1" dirty="0" smtClean="0">
                <a:solidFill>
                  <a:srgbClr val="FF0000"/>
                </a:solidFill>
              </a:rPr>
              <a:t>Deficiencies:</a:t>
            </a:r>
          </a:p>
          <a:p>
            <a:pPr marL="285750" indent="-285750">
              <a:buFont typeface="Wingdings" pitchFamily="2" charset="2"/>
              <a:buChar char="ü"/>
            </a:pPr>
            <a:r>
              <a:rPr lang="en-US" sz="1600" i="1" dirty="0" smtClean="0"/>
              <a:t>Not so secure (where password protected .zip files are used)</a:t>
            </a:r>
          </a:p>
          <a:p>
            <a:pPr marL="285750" indent="-285750">
              <a:buFont typeface="Wingdings" pitchFamily="2" charset="2"/>
              <a:buChar char="ü"/>
            </a:pPr>
            <a:r>
              <a:rPr lang="en-US" sz="1600" i="1" dirty="0" smtClean="0"/>
              <a:t>Dependencies on Outlook on client machine</a:t>
            </a:r>
          </a:p>
          <a:p>
            <a:pPr marL="285750" indent="-285750">
              <a:buFont typeface="Wingdings" pitchFamily="2" charset="2"/>
              <a:buChar char="ü"/>
            </a:pPr>
            <a:r>
              <a:rPr lang="en-US" sz="1600" i="1" dirty="0" smtClean="0"/>
              <a:t>Dependencies on </a:t>
            </a:r>
            <a:r>
              <a:rPr lang="en-US" sz="1600" i="1" dirty="0" err="1" smtClean="0"/>
              <a:t>CryptoPRO</a:t>
            </a:r>
            <a:r>
              <a:rPr lang="en-US" sz="1600" i="1" dirty="0" smtClean="0"/>
              <a:t> or other encryption software on client machine</a:t>
            </a:r>
          </a:p>
          <a:p>
            <a:pPr marL="285750" indent="-285750">
              <a:buFont typeface="Wingdings" pitchFamily="2" charset="2"/>
              <a:buChar char="ü"/>
            </a:pPr>
            <a:r>
              <a:rPr lang="en-US" sz="1600" i="1" dirty="0" smtClean="0"/>
              <a:t>Dependencies on local application(s)</a:t>
            </a:r>
          </a:p>
        </p:txBody>
      </p:sp>
      <p:sp>
        <p:nvSpPr>
          <p:cNvPr id="7" name="Стрелка влево 6">
            <a:hlinkClick r:id="rId3" action="ppaction://hlinksldjump"/>
          </p:cNvPr>
          <p:cNvSpPr/>
          <p:nvPr/>
        </p:nvSpPr>
        <p:spPr>
          <a:xfrm>
            <a:off x="7020272" y="5805264"/>
            <a:ext cx="1872208" cy="792088"/>
          </a:xfrm>
          <a:prstGeom prst="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Back to main slide</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4703196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8157" y="188640"/>
            <a:ext cx="8136904" cy="5047536"/>
          </a:xfrm>
          <a:prstGeom prst="rect">
            <a:avLst/>
          </a:prstGeom>
          <a:noFill/>
        </p:spPr>
        <p:txBody>
          <a:bodyPr wrap="square" numCol="1" rtlCol="0">
            <a:spAutoFit/>
          </a:bodyPr>
          <a:lstStyle/>
          <a:p>
            <a:pPr algn="ctr"/>
            <a:r>
              <a:rPr lang="en-US" b="1" dirty="0" smtClean="0"/>
              <a:t>Download website</a:t>
            </a:r>
          </a:p>
          <a:p>
            <a:endParaRPr lang="en-US" sz="1600" dirty="0" smtClean="0"/>
          </a:p>
          <a:p>
            <a:r>
              <a:rPr lang="en-US" sz="1600" dirty="0" smtClean="0"/>
              <a:t>Module of a global/regional system. Primary used by clients to download electronic documents in different formats (not only from generation system in scope of this document, but from other local and regional systems, as well) and upload specific documents of their own</a:t>
            </a:r>
          </a:p>
          <a:p>
            <a:endParaRPr lang="en-US" sz="1600" dirty="0"/>
          </a:p>
          <a:p>
            <a:endParaRPr lang="en-US" sz="1600" dirty="0" smtClean="0"/>
          </a:p>
          <a:p>
            <a:r>
              <a:rPr lang="en-US" sz="1600" b="1" dirty="0" smtClean="0">
                <a:solidFill>
                  <a:srgbClr val="00B050"/>
                </a:solidFill>
              </a:rPr>
              <a:t>Advantages:</a:t>
            </a:r>
          </a:p>
          <a:p>
            <a:pPr marL="285750" indent="-285750">
              <a:buFont typeface="Wingdings" pitchFamily="2" charset="2"/>
              <a:buChar char="ü"/>
            </a:pPr>
            <a:r>
              <a:rPr lang="en-US" sz="1600" i="1" dirty="0" smtClean="0"/>
              <a:t>Centralized (from regional POV)</a:t>
            </a:r>
          </a:p>
          <a:p>
            <a:pPr marL="285750" indent="-285750">
              <a:buFont typeface="Wingdings" pitchFamily="2" charset="2"/>
              <a:buChar char="ü"/>
            </a:pPr>
            <a:r>
              <a:rPr lang="en-US" sz="1600" i="1" dirty="0" smtClean="0"/>
              <a:t>Web-based and thus usable from anywhere in the world (theoretically through mobile devices as well)</a:t>
            </a:r>
          </a:p>
          <a:p>
            <a:endParaRPr lang="en-US" sz="1600" dirty="0" smtClean="0"/>
          </a:p>
          <a:p>
            <a:endParaRPr lang="en-US" sz="1600" dirty="0" smtClean="0"/>
          </a:p>
          <a:p>
            <a:r>
              <a:rPr lang="en-US" sz="1600" b="1" dirty="0" smtClean="0">
                <a:solidFill>
                  <a:srgbClr val="FF0000"/>
                </a:solidFill>
              </a:rPr>
              <a:t>Deficiencies:</a:t>
            </a:r>
          </a:p>
          <a:p>
            <a:pPr marL="285750" indent="-285750">
              <a:buFont typeface="Wingdings" pitchFamily="2" charset="2"/>
              <a:buChar char="ü"/>
            </a:pPr>
            <a:r>
              <a:rPr lang="en-US" sz="1600" i="1" dirty="0" smtClean="0"/>
              <a:t>Old hardware</a:t>
            </a:r>
          </a:p>
          <a:p>
            <a:pPr marL="285750" indent="-285750">
              <a:buFont typeface="Wingdings" pitchFamily="2" charset="2"/>
              <a:buChar char="ü"/>
            </a:pPr>
            <a:r>
              <a:rPr lang="en-US" sz="1600" i="1" dirty="0" smtClean="0"/>
              <a:t>Downloading a file more than 100 Mb can (and usually will) downgrade general server performance and may result in a file being downloaded corrupted or not being downloaded at all</a:t>
            </a:r>
          </a:p>
          <a:p>
            <a:pPr marL="285750" indent="-285750">
              <a:buFont typeface="Wingdings" pitchFamily="2" charset="2"/>
              <a:buChar char="ü"/>
            </a:pPr>
            <a:r>
              <a:rPr lang="en-US" sz="1600" i="1" dirty="0" smtClean="0"/>
              <a:t>Non-user-friendly and non-intuitive interface</a:t>
            </a:r>
          </a:p>
          <a:p>
            <a:pPr marL="285750" indent="-285750">
              <a:buFont typeface="Wingdings" pitchFamily="2" charset="2"/>
              <a:buChar char="ü"/>
            </a:pPr>
            <a:r>
              <a:rPr lang="en-US" sz="1600" i="1" dirty="0" smtClean="0"/>
              <a:t>Storage of files only for 2 month due to huge overall size</a:t>
            </a:r>
          </a:p>
        </p:txBody>
      </p:sp>
      <p:sp>
        <p:nvSpPr>
          <p:cNvPr id="6" name="Стрелка влево 5">
            <a:hlinkClick r:id="rId3" action="ppaction://hlinksldjump"/>
          </p:cNvPr>
          <p:cNvSpPr/>
          <p:nvPr/>
        </p:nvSpPr>
        <p:spPr>
          <a:xfrm>
            <a:off x="7020272" y="5805264"/>
            <a:ext cx="1872208" cy="792088"/>
          </a:xfrm>
          <a:prstGeom prst="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Back to main slide</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2499648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260648"/>
            <a:ext cx="8136904" cy="369332"/>
          </a:xfrm>
          <a:prstGeom prst="rect">
            <a:avLst/>
          </a:prstGeom>
          <a:noFill/>
        </p:spPr>
        <p:txBody>
          <a:bodyPr wrap="square" rtlCol="0">
            <a:spAutoFit/>
          </a:bodyPr>
          <a:lstStyle/>
          <a:p>
            <a:pPr algn="ctr"/>
            <a:r>
              <a:rPr lang="en-US" b="1" dirty="0" smtClean="0"/>
              <a:t>Suggested system (simplified view)</a:t>
            </a:r>
            <a:endParaRPr lang="ru-RU" b="1" dirty="0"/>
          </a:p>
        </p:txBody>
      </p:sp>
      <p:sp>
        <p:nvSpPr>
          <p:cNvPr id="5" name="Прямоугольник 4">
            <a:hlinkClick r:id="rId3" action="ppaction://hlinksldjump"/>
          </p:cNvPr>
          <p:cNvSpPr/>
          <p:nvPr/>
        </p:nvSpPr>
        <p:spPr>
          <a:xfrm>
            <a:off x="476527" y="908720"/>
            <a:ext cx="1080120" cy="15841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Source Systems</a:t>
            </a:r>
            <a:endParaRPr lang="ru-RU" dirty="0"/>
          </a:p>
        </p:txBody>
      </p:sp>
      <p:sp>
        <p:nvSpPr>
          <p:cNvPr id="6" name="Прямоугольник 5">
            <a:hlinkClick r:id="rId4" action="ppaction://hlinksldjump"/>
          </p:cNvPr>
          <p:cNvSpPr/>
          <p:nvPr/>
        </p:nvSpPr>
        <p:spPr>
          <a:xfrm>
            <a:off x="2251527" y="908720"/>
            <a:ext cx="1080120" cy="158417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smtClean="0"/>
              <a:t>Database(s)</a:t>
            </a:r>
            <a:endParaRPr lang="ru-RU" sz="1400" b="1" dirty="0"/>
          </a:p>
        </p:txBody>
      </p:sp>
      <p:sp>
        <p:nvSpPr>
          <p:cNvPr id="8" name="Прямоугольник 7">
            <a:hlinkClick r:id="rId5" action="ppaction://hlinksldjump"/>
          </p:cNvPr>
          <p:cNvSpPr/>
          <p:nvPr/>
        </p:nvSpPr>
        <p:spPr>
          <a:xfrm>
            <a:off x="5733111" y="913640"/>
            <a:ext cx="1080120" cy="15841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Web GUI</a:t>
            </a:r>
            <a:endParaRPr lang="ru-RU" dirty="0"/>
          </a:p>
        </p:txBody>
      </p:sp>
      <p:sp>
        <p:nvSpPr>
          <p:cNvPr id="9" name="Прямоугольник 8"/>
          <p:cNvSpPr/>
          <p:nvPr/>
        </p:nvSpPr>
        <p:spPr>
          <a:xfrm>
            <a:off x="7533311" y="918561"/>
            <a:ext cx="1080120" cy="158417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Clients</a:t>
            </a:r>
            <a:endParaRPr lang="ru-RU" dirty="0"/>
          </a:p>
        </p:txBody>
      </p:sp>
      <p:cxnSp>
        <p:nvCxnSpPr>
          <p:cNvPr id="10" name="Прямая со стрелкой 9"/>
          <p:cNvCxnSpPr>
            <a:stCxn id="5" idx="3"/>
            <a:endCxn id="6" idx="1"/>
          </p:cNvCxnSpPr>
          <p:nvPr/>
        </p:nvCxnSpPr>
        <p:spPr>
          <a:xfrm>
            <a:off x="1556647" y="1700808"/>
            <a:ext cx="6948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Прямая со стрелкой 11"/>
          <p:cNvCxnSpPr>
            <a:stCxn id="6" idx="3"/>
            <a:endCxn id="8" idx="1"/>
          </p:cNvCxnSpPr>
          <p:nvPr/>
        </p:nvCxnSpPr>
        <p:spPr>
          <a:xfrm>
            <a:off x="3331647" y="1700808"/>
            <a:ext cx="2401464" cy="492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3" name="Прямая со стрелкой 12"/>
          <p:cNvCxnSpPr>
            <a:stCxn id="8" idx="3"/>
            <a:endCxn id="9" idx="1"/>
          </p:cNvCxnSpPr>
          <p:nvPr/>
        </p:nvCxnSpPr>
        <p:spPr>
          <a:xfrm>
            <a:off x="6813231" y="1705728"/>
            <a:ext cx="720080" cy="4921"/>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251520" y="3820398"/>
            <a:ext cx="5211597" cy="369332"/>
          </a:xfrm>
          <a:prstGeom prst="rect">
            <a:avLst/>
          </a:prstGeom>
          <a:noFill/>
        </p:spPr>
        <p:txBody>
          <a:bodyPr wrap="square" rtlCol="0">
            <a:spAutoFit/>
          </a:bodyPr>
          <a:lstStyle/>
          <a:p>
            <a:pPr algn="ctr"/>
            <a:r>
              <a:rPr lang="en-US" i="1" dirty="0" smtClean="0"/>
              <a:t>Click on the element to see more details</a:t>
            </a:r>
            <a:endParaRPr lang="ru-RU" i="1" dirty="0"/>
          </a:p>
        </p:txBody>
      </p:sp>
      <p:sp>
        <p:nvSpPr>
          <p:cNvPr id="25" name="Прямоугольник 24">
            <a:hlinkClick r:id="rId6" action="ppaction://hlinksldjump"/>
          </p:cNvPr>
          <p:cNvSpPr/>
          <p:nvPr/>
        </p:nvSpPr>
        <p:spPr>
          <a:xfrm>
            <a:off x="5733111" y="2914068"/>
            <a:ext cx="1080120" cy="1584176"/>
          </a:xfrm>
          <a:prstGeom prst="rect">
            <a:avLst/>
          </a:prstGeom>
          <a:ln w="19050">
            <a:prstDash val="lgDashDotDot"/>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File Storage</a:t>
            </a:r>
            <a:endParaRPr lang="ru-RU" dirty="0"/>
          </a:p>
        </p:txBody>
      </p:sp>
      <p:cxnSp>
        <p:nvCxnSpPr>
          <p:cNvPr id="26" name="Прямая со стрелкой 25"/>
          <p:cNvCxnSpPr>
            <a:stCxn id="6" idx="2"/>
            <a:endCxn id="25" idx="1"/>
          </p:cNvCxnSpPr>
          <p:nvPr/>
        </p:nvCxnSpPr>
        <p:spPr>
          <a:xfrm>
            <a:off x="2791587" y="2492896"/>
            <a:ext cx="2941524" cy="1213260"/>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30" name="Прямая со стрелкой 29"/>
          <p:cNvCxnSpPr>
            <a:stCxn id="8" idx="2"/>
            <a:endCxn id="25" idx="0"/>
          </p:cNvCxnSpPr>
          <p:nvPr/>
        </p:nvCxnSpPr>
        <p:spPr>
          <a:xfrm>
            <a:off x="6273171" y="2497816"/>
            <a:ext cx="0" cy="416252"/>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33" name="Прямая со стрелкой 32"/>
          <p:cNvCxnSpPr>
            <a:stCxn id="9" idx="2"/>
            <a:endCxn id="25" idx="3"/>
          </p:cNvCxnSpPr>
          <p:nvPr/>
        </p:nvCxnSpPr>
        <p:spPr>
          <a:xfrm flipH="1">
            <a:off x="6813231" y="2502737"/>
            <a:ext cx="1260140" cy="1203419"/>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sp>
        <p:nvSpPr>
          <p:cNvPr id="36" name="TextBox 35"/>
          <p:cNvSpPr txBox="1"/>
          <p:nvPr/>
        </p:nvSpPr>
        <p:spPr>
          <a:xfrm>
            <a:off x="3187654" y="4941168"/>
            <a:ext cx="2696683" cy="369332"/>
          </a:xfrm>
          <a:prstGeom prst="rect">
            <a:avLst/>
          </a:prstGeom>
          <a:noFill/>
        </p:spPr>
        <p:txBody>
          <a:bodyPr wrap="square" rtlCol="0">
            <a:spAutoFit/>
          </a:bodyPr>
          <a:lstStyle/>
          <a:p>
            <a:r>
              <a:rPr lang="en-US" dirty="0" smtClean="0"/>
              <a:t>As a result - happy clients</a:t>
            </a:r>
            <a:endParaRPr lang="ru-RU" dirty="0"/>
          </a:p>
        </p:txBody>
      </p:sp>
      <p:sp>
        <p:nvSpPr>
          <p:cNvPr id="37" name="Улыбающееся лицо 36">
            <a:hlinkClick r:id="rId7" action="ppaction://hlinksldjump"/>
          </p:cNvPr>
          <p:cNvSpPr/>
          <p:nvPr/>
        </p:nvSpPr>
        <p:spPr>
          <a:xfrm>
            <a:off x="3959605" y="5373216"/>
            <a:ext cx="1152128" cy="1008112"/>
          </a:xfrm>
          <a:prstGeom prst="smileyFace">
            <a:avLst>
              <a:gd name="adj" fmla="val 4653"/>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38" name="TextBox 37"/>
          <p:cNvSpPr txBox="1"/>
          <p:nvPr/>
        </p:nvSpPr>
        <p:spPr>
          <a:xfrm>
            <a:off x="2015389" y="6381328"/>
            <a:ext cx="5040560" cy="261610"/>
          </a:xfrm>
          <a:prstGeom prst="rect">
            <a:avLst/>
          </a:prstGeom>
          <a:noFill/>
        </p:spPr>
        <p:txBody>
          <a:bodyPr wrap="square" rtlCol="0">
            <a:spAutoFit/>
          </a:bodyPr>
          <a:lstStyle/>
          <a:p>
            <a:pPr algn="ctr"/>
            <a:r>
              <a:rPr lang="en-US" sz="1100" i="1" dirty="0" smtClean="0"/>
              <a:t>Click me to see how company becomes happy as well</a:t>
            </a:r>
            <a:endParaRPr lang="ru-RU" sz="1100" i="1" dirty="0"/>
          </a:p>
        </p:txBody>
      </p:sp>
    </p:spTree>
    <p:extLst>
      <p:ext uri="{BB962C8B-B14F-4D97-AF65-F5344CB8AC3E}">
        <p14:creationId xmlns:p14="http://schemas.microsoft.com/office/powerpoint/2010/main" val="7406486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childTnLst>
              </p:cTn>
              <p:nextCondLst>
                <p:cond evt="onClick" delay="0">
                  <p:tgtEl>
                    <p:spTgt spid="9"/>
                  </p:tgtEl>
                </p:cond>
              </p:nextCondLst>
            </p:seq>
          </p:childTnLst>
        </p:cTn>
      </p:par>
    </p:tnLst>
    <p:bldLst>
      <p:bldP spid="36" grpId="0"/>
      <p:bldP spid="37" grpId="0" animBg="1"/>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260648"/>
            <a:ext cx="8208912" cy="369332"/>
          </a:xfrm>
          <a:prstGeom prst="rect">
            <a:avLst/>
          </a:prstGeom>
          <a:noFill/>
        </p:spPr>
        <p:txBody>
          <a:bodyPr wrap="square" numCol="1" rtlCol="0">
            <a:spAutoFit/>
          </a:bodyPr>
          <a:lstStyle/>
          <a:p>
            <a:pPr algn="ctr"/>
            <a:r>
              <a:rPr lang="en-US" b="1" dirty="0" smtClean="0"/>
              <a:t>Source systems</a:t>
            </a:r>
          </a:p>
        </p:txBody>
      </p:sp>
      <p:sp>
        <p:nvSpPr>
          <p:cNvPr id="5" name="TextBox 4"/>
          <p:cNvSpPr txBox="1"/>
          <p:nvPr/>
        </p:nvSpPr>
        <p:spPr>
          <a:xfrm>
            <a:off x="467544" y="629980"/>
            <a:ext cx="5472608" cy="1323439"/>
          </a:xfrm>
          <a:prstGeom prst="rect">
            <a:avLst/>
          </a:prstGeom>
          <a:noFill/>
        </p:spPr>
        <p:txBody>
          <a:bodyPr wrap="square" rtlCol="0">
            <a:spAutoFit/>
          </a:bodyPr>
          <a:lstStyle/>
          <a:p>
            <a:r>
              <a:rPr lang="en-US" sz="1600" dirty="0" smtClean="0"/>
              <a:t>Any local or regional system dependent on the branch</a:t>
            </a:r>
            <a:endParaRPr lang="en-US" sz="1600" i="1" dirty="0" smtClean="0"/>
          </a:p>
          <a:p>
            <a:endParaRPr lang="en-US" sz="1600" i="1" dirty="0" smtClean="0"/>
          </a:p>
          <a:p>
            <a:r>
              <a:rPr lang="en-US" sz="1600" dirty="0" smtClean="0"/>
              <a:t>Following ways of data transfer can be used:</a:t>
            </a:r>
          </a:p>
          <a:p>
            <a:endParaRPr lang="en-US" sz="1600" dirty="0"/>
          </a:p>
          <a:p>
            <a:endParaRPr lang="en-US" sz="1600" dirty="0"/>
          </a:p>
        </p:txBody>
      </p:sp>
      <p:sp>
        <p:nvSpPr>
          <p:cNvPr id="7" name="Стрелка влево 6">
            <a:hlinkClick r:id="rId3" action="ppaction://hlinksldjump"/>
          </p:cNvPr>
          <p:cNvSpPr/>
          <p:nvPr/>
        </p:nvSpPr>
        <p:spPr>
          <a:xfrm>
            <a:off x="7020272" y="5805264"/>
            <a:ext cx="1872208" cy="792088"/>
          </a:xfrm>
          <a:prstGeom prst="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Back to main slide</a:t>
            </a:r>
            <a:endParaRPr lang="ru-RU"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graphicFrame>
        <p:nvGraphicFramePr>
          <p:cNvPr id="8" name="Таблица 7"/>
          <p:cNvGraphicFramePr>
            <a:graphicFrameLocks noGrp="1"/>
          </p:cNvGraphicFramePr>
          <p:nvPr>
            <p:extLst>
              <p:ext uri="{D42A27DB-BD31-4B8C-83A1-F6EECF244321}">
                <p14:modId xmlns:p14="http://schemas.microsoft.com/office/powerpoint/2010/main" val="2692384877"/>
              </p:ext>
            </p:extLst>
          </p:nvPr>
        </p:nvGraphicFramePr>
        <p:xfrm>
          <a:off x="251520" y="1484784"/>
          <a:ext cx="8640960" cy="4272280"/>
        </p:xfrm>
        <a:graphic>
          <a:graphicData uri="http://schemas.openxmlformats.org/drawingml/2006/table">
            <a:tbl>
              <a:tblPr>
                <a:tableStyleId>{5C22544A-7EE6-4342-B048-85BDC9FD1C3A}</a:tableStyleId>
              </a:tblPr>
              <a:tblGrid>
                <a:gridCol w="1944216"/>
                <a:gridCol w="3096344"/>
                <a:gridCol w="3600400"/>
              </a:tblGrid>
              <a:tr h="370840">
                <a:tc>
                  <a:txBody>
                    <a:bodyPr/>
                    <a:lstStyle/>
                    <a:p>
                      <a:pPr algn="ctr"/>
                      <a:r>
                        <a:rPr lang="en-US" b="1" dirty="0" smtClean="0">
                          <a:solidFill>
                            <a:srgbClr val="7030A0"/>
                          </a:solidFill>
                        </a:rPr>
                        <a:t>Data</a:t>
                      </a:r>
                      <a:r>
                        <a:rPr lang="en-US" b="1" baseline="0" dirty="0" smtClean="0">
                          <a:solidFill>
                            <a:srgbClr val="7030A0"/>
                          </a:solidFill>
                        </a:rPr>
                        <a:t> transfer type</a:t>
                      </a:r>
                      <a:endParaRPr lang="ru-RU" b="1" dirty="0">
                        <a:solidFill>
                          <a:srgbClr val="7030A0"/>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lang="en-US" b="1" dirty="0" smtClean="0">
                          <a:solidFill>
                            <a:srgbClr val="00B050"/>
                          </a:solidFill>
                        </a:rPr>
                        <a:t>Advantages</a:t>
                      </a:r>
                      <a:endParaRPr lang="ru-RU" b="1" dirty="0">
                        <a:solidFill>
                          <a:srgbClr val="00B050"/>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lang="en-US" b="1" dirty="0" smtClean="0">
                          <a:solidFill>
                            <a:srgbClr val="FF0000"/>
                          </a:solidFill>
                        </a:rPr>
                        <a:t>Disadvantages</a:t>
                      </a:r>
                      <a:endParaRPr lang="ru-RU" b="1" dirty="0">
                        <a:solidFill>
                          <a:srgbClr val="FF0000"/>
                        </a:solidFill>
                      </a:endParaRPr>
                    </a:p>
                  </a:txBody>
                  <a:tcPr>
                    <a:lnB w="12700" cap="flat" cmpd="sng" algn="ctr">
                      <a:solidFill>
                        <a:schemeClr val="tx1"/>
                      </a:solidFill>
                      <a:prstDash val="solid"/>
                      <a:round/>
                      <a:headEnd type="none" w="med" len="med"/>
                      <a:tailEnd type="none" w="med" len="med"/>
                    </a:lnB>
                    <a:noFill/>
                  </a:tcPr>
                </a:tc>
              </a:tr>
              <a:tr h="1429360">
                <a:tc>
                  <a:txBody>
                    <a:bodyPr/>
                    <a:lstStyle/>
                    <a:p>
                      <a:r>
                        <a:rPr lang="en-US" sz="1400" b="1" dirty="0" smtClean="0">
                          <a:solidFill>
                            <a:srgbClr val="7030A0"/>
                          </a:solidFill>
                        </a:rPr>
                        <a:t>Direct Database Connection (ODBC)</a:t>
                      </a:r>
                      <a:endParaRPr lang="ru-RU" sz="1400" b="1" dirty="0">
                        <a:solidFill>
                          <a:srgbClr val="7030A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Wingdings" pitchFamily="2" charset="2"/>
                        <a:buChar char="ü"/>
                      </a:pPr>
                      <a:r>
                        <a:rPr lang="en-US" sz="1400" dirty="0" smtClean="0"/>
                        <a:t>No handoff files required</a:t>
                      </a:r>
                    </a:p>
                    <a:p>
                      <a:pPr marL="285750" indent="-285750">
                        <a:buFont typeface="Wingdings" pitchFamily="2" charset="2"/>
                        <a:buChar char="ü"/>
                      </a:pPr>
                      <a:r>
                        <a:rPr lang="en-US" sz="1400" dirty="0" smtClean="0"/>
                        <a:t>Quick transfer of the data</a:t>
                      </a:r>
                    </a:p>
                    <a:p>
                      <a:pPr marL="285750" indent="-285750">
                        <a:buFont typeface="Wingdings" pitchFamily="2" charset="2"/>
                        <a:buChar char="ü"/>
                      </a:pPr>
                      <a:r>
                        <a:rPr lang="en-US" sz="1400" dirty="0" smtClean="0"/>
                        <a:t>Secure</a:t>
                      </a:r>
                      <a:r>
                        <a:rPr lang="en-US" sz="1400" baseline="0" dirty="0" smtClean="0"/>
                        <a:t> transfer (stream transfer hard to intercept)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Wingdings" pitchFamily="2" charset="2"/>
                        <a:buChar char="ü"/>
                      </a:pPr>
                      <a:r>
                        <a:rPr lang="en-US" sz="1400" dirty="0" smtClean="0"/>
                        <a:t>Batch transfer only (online connection possible, but not recommended)</a:t>
                      </a:r>
                    </a:p>
                    <a:p>
                      <a:pPr marL="285750" indent="-285750">
                        <a:buFont typeface="Wingdings" pitchFamily="2" charset="2"/>
                        <a:buChar char="ü"/>
                      </a:pPr>
                      <a:r>
                        <a:rPr lang="en-US" sz="1400" dirty="0" smtClean="0"/>
                        <a:t>Relatively insecure</a:t>
                      </a:r>
                      <a:r>
                        <a:rPr lang="en-US" sz="1400" baseline="0" dirty="0" smtClean="0"/>
                        <a:t> connection (access given to table, but not to specific columns)</a:t>
                      </a:r>
                    </a:p>
                    <a:p>
                      <a:pPr marL="285750" indent="-285750">
                        <a:buFont typeface="Wingdings" pitchFamily="2" charset="2"/>
                        <a:buChar char="ü"/>
                      </a:pPr>
                      <a:r>
                        <a:rPr lang="en-US" sz="1400" baseline="0" dirty="0" smtClean="0"/>
                        <a:t>Source and destination databases preferably should be the same type (</a:t>
                      </a:r>
                      <a:r>
                        <a:rPr lang="en-US" sz="1400" baseline="0" dirty="0" err="1" smtClean="0"/>
                        <a:t>e.g</a:t>
                      </a:r>
                      <a:r>
                        <a:rPr lang="en-US" sz="1400" baseline="0" dirty="0" smtClean="0"/>
                        <a:t> Oracle-&gt;MSSQL complicates system)</a:t>
                      </a:r>
                      <a:endParaRPr lang="ru-RU"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400" b="1" dirty="0" smtClean="0">
                          <a:solidFill>
                            <a:srgbClr val="7030A0"/>
                          </a:solidFill>
                        </a:rPr>
                        <a:t>IBM MQ</a:t>
                      </a:r>
                      <a:endParaRPr lang="ru-RU" sz="1400" b="1" dirty="0">
                        <a:solidFill>
                          <a:srgbClr val="7030A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Wingdings" pitchFamily="2" charset="2"/>
                        <a:buChar char="ü"/>
                      </a:pPr>
                      <a:r>
                        <a:rPr lang="en-US" sz="1400" dirty="0" smtClean="0"/>
                        <a:t>Secure</a:t>
                      </a:r>
                    </a:p>
                    <a:p>
                      <a:pPr marL="285750" indent="-285750">
                        <a:buFont typeface="Wingdings" pitchFamily="2" charset="2"/>
                        <a:buChar char="ü"/>
                      </a:pPr>
                      <a:r>
                        <a:rPr lang="en-US" sz="1400" dirty="0" smtClean="0"/>
                        <a:t>Strategic</a:t>
                      </a:r>
                    </a:p>
                    <a:p>
                      <a:pPr marL="285750" indent="-285750">
                        <a:buFont typeface="Wingdings" pitchFamily="2" charset="2"/>
                        <a:buChar char="ü"/>
                      </a:pPr>
                      <a:r>
                        <a:rPr lang="en-US" sz="1400" dirty="0" smtClean="0"/>
                        <a:t>Online (optional)</a:t>
                      </a:r>
                    </a:p>
                    <a:p>
                      <a:pPr marL="285750" indent="-285750">
                        <a:buFont typeface="Wingdings" pitchFamily="2" charset="2"/>
                        <a:buChar char="ü"/>
                      </a:pPr>
                      <a:r>
                        <a:rPr lang="en-US" sz="1400" dirty="0" smtClean="0"/>
                        <a:t>Generally fast</a:t>
                      </a:r>
                    </a:p>
                    <a:p>
                      <a:pPr marL="285750" indent="-285750">
                        <a:buFont typeface="Wingdings" pitchFamily="2" charset="2"/>
                        <a:buChar char="ü"/>
                      </a:pPr>
                      <a:r>
                        <a:rPr lang="en-US" sz="1400" dirty="0" smtClean="0"/>
                        <a:t>System independent</a:t>
                      </a:r>
                      <a:endParaRPr lang="ru-RU"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Wingdings" pitchFamily="2" charset="2"/>
                        <a:buChar char="ü"/>
                      </a:pPr>
                      <a:r>
                        <a:rPr lang="en-US" sz="1400" dirty="0" smtClean="0"/>
                        <a:t>Expensive</a:t>
                      </a:r>
                    </a:p>
                    <a:p>
                      <a:pPr marL="285750" indent="-285750">
                        <a:buFont typeface="Wingdings" pitchFamily="2" charset="2"/>
                        <a:buChar char="ü"/>
                      </a:pPr>
                      <a:r>
                        <a:rPr lang="en-US" sz="1400" dirty="0" smtClean="0"/>
                        <a:t>Difficult (and expensive) maintenance</a:t>
                      </a:r>
                    </a:p>
                    <a:p>
                      <a:pPr marL="285750" indent="-285750">
                        <a:buFont typeface="Wingdings" pitchFamily="2" charset="2"/>
                        <a:buChar char="ü"/>
                      </a:pPr>
                      <a:r>
                        <a:rPr lang="en-US" sz="1400" dirty="0" smtClean="0"/>
                        <a:t>Handoff files are to be used</a:t>
                      </a:r>
                      <a:r>
                        <a:rPr lang="en-US" sz="1400" baseline="0" dirty="0" smtClean="0"/>
                        <a:t> (standardization required)</a:t>
                      </a:r>
                      <a:endParaRPr lang="ru-RU"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400" b="1" dirty="0" smtClean="0">
                          <a:solidFill>
                            <a:srgbClr val="7030A0"/>
                          </a:solidFill>
                        </a:rPr>
                        <a:t>Machine-ready handoffs</a:t>
                      </a:r>
                      <a:endParaRPr lang="ru-RU" sz="1400" b="1" dirty="0">
                        <a:solidFill>
                          <a:srgbClr val="7030A0"/>
                        </a:solidFill>
                      </a:endParaRPr>
                    </a:p>
                  </a:txBody>
                  <a:tcPr>
                    <a:lnT w="12700" cap="flat" cmpd="sng" algn="ctr">
                      <a:solidFill>
                        <a:schemeClr val="tx1"/>
                      </a:solidFill>
                      <a:prstDash val="solid"/>
                      <a:round/>
                      <a:headEnd type="none" w="med" len="med"/>
                      <a:tailEnd type="none" w="med" len="med"/>
                    </a:lnT>
                    <a:noFill/>
                  </a:tcPr>
                </a:tc>
                <a:tc>
                  <a:txBody>
                    <a:bodyPr/>
                    <a:lstStyle/>
                    <a:p>
                      <a:pPr marL="285750" indent="-285750">
                        <a:buFont typeface="Wingdings" pitchFamily="2" charset="2"/>
                        <a:buChar char="ü"/>
                      </a:pPr>
                      <a:r>
                        <a:rPr lang="en-US" sz="1400" dirty="0" smtClean="0"/>
                        <a:t>Cheap</a:t>
                      </a:r>
                    </a:p>
                    <a:p>
                      <a:pPr marL="285750" indent="-285750">
                        <a:buFont typeface="Wingdings" pitchFamily="2" charset="2"/>
                        <a:buChar char="ü"/>
                      </a:pPr>
                      <a:r>
                        <a:rPr lang="en-US" sz="1400" dirty="0" smtClean="0"/>
                        <a:t>System independent</a:t>
                      </a:r>
                      <a:endParaRPr lang="ru-RU" sz="1400" dirty="0"/>
                    </a:p>
                  </a:txBody>
                  <a:tcPr>
                    <a:lnT w="12700" cap="flat" cmpd="sng" algn="ctr">
                      <a:solidFill>
                        <a:schemeClr val="tx1"/>
                      </a:solidFill>
                      <a:prstDash val="solid"/>
                      <a:round/>
                      <a:headEnd type="none" w="med" len="med"/>
                      <a:tailEnd type="none" w="med" len="med"/>
                    </a:lnT>
                    <a:no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sz="1400" dirty="0" smtClean="0"/>
                        <a:t>Handoffs files are to be used </a:t>
                      </a:r>
                      <a:r>
                        <a:rPr lang="en-US" sz="1400" baseline="0" dirty="0" smtClean="0"/>
                        <a:t>(standardization required)</a:t>
                      </a:r>
                      <a:endParaRPr lang="en-US" sz="1400" dirty="0" smtClean="0"/>
                    </a:p>
                    <a:p>
                      <a:pPr marL="285750" indent="-285750">
                        <a:buFont typeface="Wingdings" pitchFamily="2" charset="2"/>
                        <a:buChar char="ü"/>
                      </a:pPr>
                      <a:r>
                        <a:rPr lang="en-US" sz="1400" dirty="0" smtClean="0"/>
                        <a:t>Generally slower transfer rate compared to above</a:t>
                      </a:r>
                    </a:p>
                    <a:p>
                      <a:pPr marL="285750" indent="-285750">
                        <a:buFont typeface="Wingdings" pitchFamily="2" charset="2"/>
                        <a:buChar char="ü"/>
                      </a:pPr>
                      <a:r>
                        <a:rPr lang="en-US" sz="1400" dirty="0" smtClean="0"/>
                        <a:t>Batch transfer only (no online connection)</a:t>
                      </a:r>
                    </a:p>
                  </a:txBody>
                  <a:tcPr>
                    <a:lnT w="12700" cap="flat" cmpd="sng" algn="ctr">
                      <a:solidFill>
                        <a:schemeClr val="tx1"/>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340952390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674C9D6-2450-41E9-A2A3-ADFD842CDA52"/>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LAYERS_CUSTOMIZATION" val="UEsDBBQAAgAIAG2Cd0b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Ddah0b7sgg/IjAAAOxaAAAXAAAAdW5pdmVyc2FsL3VuaXZlcnNhbC5wbmftfH9Ykvf+d/txaufM6mw7O0karNlP3TQxUxPhu1za2kpLzVoIKzL7pSSGiiBs68y2QsnUyEyZs5ZpwVqbiCKsnNwKCmvNUYFSIVASEpDgDTfwgG6n1rfzva7nuc5zPd/vc/WH1+19c3/e79f75+f9vu/P/fkidX3yzL/M/cu0adNmvrfm3Y3Tpv0pdNq0F7Jfmu67QiUBCb7DcwUbk1dN48qD7/lOXsx5Z90706ZdZL0MbfuT7/zP+9dsKZg2bd4h/99zLJ0le9q0Dz9579130otxpiEi64KBojQLvxZ9LPp4LeX5jV/8NeUoZ/4I+tMlue/Ob18b+s7QpqQz4RmvLiV9uTB0/Zn0DTOT/pL76Tcbv2mp/rj+pegNq/YHH65nLNpGF5t34OU6lUFtwO5V3N/iatCGzLsZZdScr+0yHLbH7G3TFESOaxHeiTsX+MMdE7dnM4rvuTRetA/itB/KAzsJK3r3VRYQZ9cIvu2ImryY27soriM4lPGwCVET86L/Uvu6G4siDkm9Dq8HT3nBf+Xj5PlBOirUG+M/2c/+doPIMAMz8Q5l4SSFpqPl1oTB1/3/T2Mda7QG6DBXPYsZ1sU6cjBHw/BdvYVGpjfMTxx06x0IPwNW3o5mmr42Z/j2JY77fKNuPupw42iK92GKRrdV49xEUYVsBiFcyb0zMhVDF4ZfyhPnsu44MJqzHOcvZ6VGEpihJFvbY9xkWUGtgn3jnKKgl6AeNPsFerA+Bpnu6VdA/T0R7p8juhLg0JUI6ErPaymo/HMdCS54T+q4wnMD0xlcHdWrU6bQrVVsdhdklelM5isAxmMJCqq0CrIMF0X273lZw/a7idmiHEL8sN6NpY868sao1xSl8FDGmIE+ZhWUOxCFzcJyw8s+xqf0kjKpCW+PKoYghRfSvbQCv968YWaNan54SLbkMvht54GhfMtKrmuzYF2SarQjWef7EfSoZ5VSGMxPbDolWdWtCVzaaly/rdlnho9t+XsTs3e8BGtaNV3Gcd/gdAlzdwTA+DIyhYGNYS1GuK4DwyKUVTqQnzXMwYwV12QMy7+0VLJoI9YVYLtgH3OZ9tt8TRpHlStobUSaDVZhAm43GC+2xbPZ2cXybAq1d1wrEuSpV4j1NV9oO2gDeld5Zq4eDUsCWuMMRr2LaRA4YlWGk7Icm3bEhIG6MTRXvtXi9wuN2QmRVOocVB7q8HyHX5Dhm7OOaV07RShNmlbBEKVIHJsbCHlss81SDJJRDoius2sdS/nzWK9pqedKTmFxfSYJwNFlqAcJAFlxFIy0YlswyX53MglqEO4K6AwmpCfwENI+0P0raru+I/ItJiJhoPioS2/K78TGzGZqCynxEkCugi2X5NpiwesUBuoQTRi5psGqluQSu5vmhtqIkfq9UTuEQRxjoAmJ1HXQxmD3kXd1TuikESBT4sX6Dq8T7zXqXJR4BwffeMIo0TJZlTJSVkMKN8gHlcPn2WK1ggpVvx6QqkCsjVbgZbLA64Jwfm0yF8tWVSjilTptuXGKXaTefBU6iTELUBqM4C2iwbVNHYHXqouwbH7UvgpDPDwGf1ZNRNmLGSj5BL3f/M54bOa5MinKDnXVA4GsehYHGJMfRUliZ2+P//V5nyr45qRDUkiHDvmPkYwPCO1ztUnTP9mmXqHMeaN3yTLJwfnaVXkx+OOOqE/1JssJbYeaHvAqRZjf2etuY9W4GpzqvGs+WHzkixWZq3Yy65K7AygCdLfiaH4Os1jAKPvKQkWPOLFoTQQr3nMwmsLMV1litW5hvQpvyNcbPqxF7KXH42iWHj4AYNENacMNwNXAF+7RbqyjVvuCggiEBdr2eu4brKY1MdN7eksLbhTHaxJ9ZsGwas0cULFKNKcALGYGGt71ydlnuzmrxueU1YlJV1F2n8EjC/V2FaZ7Mn/kh2Gc9e9sp4//Evgmcsk+nTNgFUEdmJgs+ZRSHGz1tGvsWjlfkat35WkQ60vzVIDgPdae5lNAxwXT57GSH7ArZL1sY9T+nR/0ayuei2QbVlAy7tjpsDNtiBCSFzRZggs6a4AbJxF7XQKDp5LvQ3UeNM1nDygsK1DSRuQLmgncAA8s0VstBgzj16jRcnMlbbbOhI0RFUkIScMKbT/v3Qp1EdNzSf11yanWEbTKrMW2uUvKVTNtZApGaTDR1PkaFBvlwB43dMzDPOcLXxV5rzcp23MFg+urtoTwa2eIhAljUfR57PLMD1eXXc7n9BIqZG2IIvjCtoNJkuOmsFZSqeTztAZVuyk3FmgkCb8iidaJFsGW2Nb2WjYL3hJrKJCw3kJi1iaOVRk3lUkHf5MIH52ut/C9i7JxGwRd979OkPrG1psPMgsoGDZrPpE+vm3EWK9iqcr5hyztleYaC5kr8loNC5SZrIIak4M8cpEv9sYxSDd8RkGxLFibkFSH8oL0yVDs+L4Rybin0Gkz3oO9o7/8ETwc+VJ/iKQ4+tdiZuSqHf/RmwsAUgLz6nZs0WBqLdA7LhgqZgREnUXxLR6/GMgXMsaiRHTYYpu0L6AI9pA0NMFfBOQW1KnRfFkuKYs+4FLCQoGwqBTKqQugrV5T0Vom7V0S5wkwUHacn8fveptV0tzPcUBxiBdo4YjEbG6dOMZaOFbHo+ax+QD5YqnaEguelGsYYLTZYMxKkGe0NJJc17VuFICiw6lQQwUrvkFbLALVgA3GipTP8M9GV9srG5Hay4F/3gnKGJLDwnojwMqQoDy6Dubz2g5KYN+a6ue2YWOmH8oX52eNcVgxXIVWwS8PCNbmk1yWUymleXzdhoAM8CbzKu+Ygur6i8Rijtp5NyjkTns4kWXcTssN6R5uR3VrJtoHgRMMhWRa3PSf/B6I0ZgMDS6WoU5mAKQu2GIAMKHl64r/JvbaHPtEgNUTeI8ETsB7Vf4UqpQ4DjTguUGJI8sweWVXhJiy4S6z2KTFnnGKKlrh8Xb5URDUXwRySS4w0j9Jq4pCEhfGGH3ITkWIvX77le5oRiWWtbgGzBj/xI2AhSqONo7Sba7ZvlN1cpk0akdzhwby+Cd5R2Xjq5Ozf0HZWv/xlhwW+pyfbHxO82RZMHbqX93gaMB4bRjxZAHQ/v7/9vD/zRs226VhPKzQ4zTOIYpA/WcLdG/11h691Lgyitud+mffDW+BP7NFByzdCM+Dy6j572HezkmUfz56/26gn9zHCxnjmYzxj44dPV3EjvpqZfzKSW4ffbGAnJGTDEwRqDzNfXT/sV8y6ufNS/TXOt+8e6yj5VITYRLP8TUbM8mFBwJq/Jp+9b3RFnlFxRTAN9/LGrxxNTLdn8PfX3Cu9RmTfzeTElSJtjwmvIHhAY/Mpt16gT3sEDmyhI4uc0IYZb0W1An0ccbAR4OvguzL5r7FnLeAywXHDfvOo5IecTzgSXA/vKb760Rsb4FSi3+EsZ5hmCAMK2sM9LURwgdXDvIPzHqcYubMj1lVg8iNDSTMEO5xcrmHxMDAWsJpbBcnj/8I80qv/irxuPdbuyxCDN3aVKRs5YlKQGyLIVCZC1+aOXZWxXskuVxMEdbVbx0sYBq/m7eUR8UknHykybuQalZxtyAjAbjbkiQ1qlNY3MfZtLwSIb8wGifBZZZXN9rOPU50z49HClpLKvIzqCHZd2mPTPCVjTfXckfd0kBIJ/+rX/Z1ytfAVnIeh9GaJIzl+wQoUM5bmmhIe1x1g5/PMWwaDyZ8h9xYJj/7FHhJH/6rMdrqSuQB9B9UXV6cn5ehsGx7KjJt909g+iOfM+Cj7/T4lXPo6cLPfjpXxNNhSq6lYLJww1efymHNWWbN0zXSNHhx49MVkpd9/penErteOPQvxjSNriSceTq6DPK/+gVH/Re/JCkz/tUYcotkbX3KH3x5hvA2aOAw9h/pNH82B7eEQ8DyTZvP/VGxFCE1+MJy1hOqqEsWA1f3EJ6QVlOVgga5FnN+pS+sYGHkP9jZoS5Q1ITc0r6hyGIxHofRZZEEzUlBWd6Ne7HhEsqAKkrwPDZOu2G6+GxDSUvwi4oNDa2V1tj/7/Nfh0AEDhBxQl/faiYhJnMhRgl9GM1NUXbVP27bDkEDdUxwxJcdu8zWH19LwQqdo62z88g4XZzmXVigxp82UV7INjuckgPGIiZ+mBGukStHWiKRbENJfeZjNigobySFv4Cb3sEsNlxfV/FpCsb9sMdvzFtdRccv2n3O0U6jml+vKZPazj+SII+7p/kDjhcyREQoWkNt2tuw+6QteRjclhN4m+eoqhw5qkNrO0y9MXh25nK5kgXMVRq0FVZ6g7J93U0qHIwFgyVkFSkLThSlSAnyRJM93wAE41s3oNm09VpnZGGFXvG2RJkWs/WRboewMGmLr8D7MFzx+d8p5G0jNcdheskPjvuXFDi0pJ0eUEGpuZOWkkCmDBWT9e3hIbhhBVnAGJbnJlPUvVrdCgGdWaMF9coA+pCtF5C7QLInsIDCFZixuN21QLCOwHwnUpGtzqH1YzFSAKY05PvqWosVxfN1Gu4JyEa5u7P1UZqqCyPcCPTshCkkrHdzvpTl6jP/tnMiSMmSTBwnuSL//jW2AejLptynvNiv1dsJLwUrcqpVem05yd1MhQvQhNs4WHYB52pxhc0QjxFTYtfB5gMFc/GtoBNFH6sChujhSxVkai1c9LjRkceyN8tSV8h0hF3BWpW6PSUvZsey/uyl4p2nZK0vR/2Siwg7OETT+Hr/r7GYpMvVMkD7NSjAGihMoKsl8oOKzGg9KEdElBuWJw3mar+lnRcmYDg0rtYzaDsnEpVMPBbn+rndN3GDR487bGt7KEePMGlNkRO6NkrPdngO6lc7vdK4kYsgnvV17IdsBfcaAHKZdLm3uWgsigHfjTprgfjlMutFSdhKPpI0NxSR9bjDZS83Jn27Z40skD/PZtXKK9/Ji5dkfylrDQPCXjUgWteDlnuWwxIsY6iRZKacNs6qAa9rM2pAsqp4PWVcZwdZiqU6QT8mqYHEQR2CTkYecDXdHSx9+OCxzDFAHk2tdQ1gwuvxhsgIZXnmkq+hWHtgQBRc71aHZzfLTIBLm58k0BQ2938TN/2H1obkjrHUWgmLqVBQl2N2lkl6AZY6QnlWyDFEsSphuwCbgjDitGyGxRl45Xl/iFjkq/KQjzIk4tEVMCXyp9USPlhTLkjBLYzlcg61Mykws4QsGAqcm4b+FaLDi+Czo57Xr9BmVFEVIY46jSaMxQaGRDejBhS7XRAf363OY7IrjSTOBvT6hhyuzICb2fS4WZ6Vjc+Y/BdMhmm2gRlp/1jQ1XnqlUdXcRRdzRGE+27y7EV/fs+5Oy6IlJT+T/YuK1tMs3SZS82Xl89/bw47Z5W8bLS/fdYkhmn7DZMsp/1QHzVJa1qRfHLYNHXcv+mG/cd4NF3YHA0oLwr3w3+/JIfYNf6rCl9Hq/cA3gmETpnfM0f04LMjGq9bIy7W1+aE001KuumO28zwbtPZgqxxhgKeaFHwoSmFHL+9zljqdflu1dVkSnm7DU0I9664u0NzENCtGRHi6YPKMsKyKcX4nwUnnBg6sNZX71H+lB09PJRMIWePR9+xTLWmx3fsutZdg3jZ62s80+mlfLqLz+gMvj92SUHTR+mUh4G63+eCpRg0vrQ0x9dPrIr7ZagIjHwwauzRDvyejsZ1EQwBNHd2sne2HsX01V0i6KRlAvl7RtRpXOdFkkqvlBz9k+U1sHJi1CjRyv45WF9HPI7Xtpu9NWbjxJ054s10UzEK9lv+ucF1WsyzS+8m6mKBFNBiJvxm9PWmOg2k7/E1JbSlRIW/0GKzxf4iIRx8TyWzGYuZa/MwaLmd0F+uYrWZWdyOrGyz1jR+cy+vy7iXNsp416BkuJURjAVONgNk88gU2kgIQiAMJ3W2cltHnKid5KFljH6TVucGtRek4tsC981/irRJ1jr8z9at9FAOp9R++W06cpr+W39X9zsEKHCrwF2gSCgCC+ldLfmuq8WYF26rM/it90uFXcMlxgtFpeVRdzK6sTkBHRFdDzdSQKid4hpX4sVCWjiCwTzCgAAGdOvnDiwHuLGX1s88hvc6lQis8xrd7KCbTYYDh6GtDSoegrV4KqJ2nGFWwyzI9J29QZL9cWWXfXOLwF3MXNxQfMfacZZDd5pk1hYJdNKHLUPnDCx32ITWlv6rGfwgBPG4oWQPT2iVxoskfkeSbeBGid8kwxfyE7NxcXFOtQFdFBcrCXwV+KlWxTJKCCPK/C1cVvXVAiw6iHcyuOluOwoRUmqmaqjNmZv0GuspcSFKNBXPx4zHr+4POOYvp3zgq6z0cMX1E9z4dHl5ZmbejCvMMgFKjMvgsnz60WeW4MiddXkei5nZOfhG0Txbau3VfCoYGAq8UVtJUi9CBu6M/UBlWabdLuXZdITmfuBEBGeAoKdR0Bo10RViCLMSKRW8eayYKZWMdJRnplVEklTFq3eUtRTAQn1FiHd4JIMvA9QlJ/QIL90XcNJ3xlZK3ojDdcXSz5fAQw2ZaZt4O4J5B6CHZzHuClmnryjLGW4ofw6JWYue/pNFKsN6l/FOn9LVtNk4G+ApU0mvjxx0cFs08mvKLuZoW2ZWQx6hOZj3MBhhblFlwNugCccc8UQP6fNObuSanV/2LwuE/dnQiEwaJGCj1xQmZmegx9qzkmSqiZjQEEWj85JU2zMVH4I8lja1tqFk9JyMD+zaMpSHMtzoPu7DfQLhqqAc7Q97M40udG0IqKHymtXDaN7NU8kybFvXUAtTOMjJhCP+CS5RY8ekVlk9E44wW2GZSFg6K1E3wY8GWJ/gfRof879D6uG5b/JqQtTkgYM7hhGEWxMbHmAbMjdXtHyyHyXx31CEHZ5ZY2tdzCfV+ZR9Arbhml28kX74j6zWEu7LGLXUcLPBSvk4OORWoPTn9qzolcO/+goQwgF+5722xOEWU2pc0o9X22lQfDUMGYWtcBmAb65NVFryKaj+1FrF3uWYseLBHA92gI9ZnTRs4mTAI34nD+NJwhZzaNY+WX6kWO/GolnHCMVMYYIY795FjknfROIsH0bkalK0lE38ViZAPwG313ymakRKWv9+rR1FuA3tkamJnq5mz1BvXrPQF5ddLMc3L5gefBZBa4SiZNrLU4rf8jbmZgKrgvCLyhNbfLOCCXu5tRKZ4Lp/ic2Kmo1b6v3TXSyur/TnYsZ3pRid1ue10uL7h5bydpyf3m6c64XrIGLizurg7lt2DfNUcn/1KxedRQtDtNlwQvx2vV1rCdPaKXBtzakmJjsmeqMkGeO8alW8xZrx29zIV62bVeQYOIR+2PjEZehQ9tgl4VdtzgIZGPVbhnXlehNXYPGegf5RxdsGxW+Z1eTgeQbFocmxJZMRjeGfwvxOBu8JWT74EjDuy/Ocpd77pOHfZt6Ek2jo9mx2SHACxuMu/i3bPdzlD//Miv1Yhd+HrYoIw+/Ju+meL11FzIjlGnzddoQXIol+J9ThATFeg+6lZHNtTsPSP/zif0NK+oe2xBcTv3t55elc/0NRHSbzgTSMV22QkH8vGA5kYHyIIkQPz0TUPFZTdHlGeZ4W1P+NiuNb5VZiF9lSb6YZ7viT8QTHa2M8P6PKbKKxDNRS3iPaVDfPOy4OF7mGzDjowSEMbf8Xp0NqnnKf7vXMYxV4Rxfun1B2RCSeOYCZUnBR3v/picd9awamvRjUsSM8D2Z7H+Ry3PdzIkSQLgLTvpozKU57AXXol1RwnMdw5xZtQdOT5t1b4vZLFI62X2RloXwOfYbhl+Pg1rGpqmBMjZsdlb7zr9A1jPua7OKCxLXTq6CTmfSh1bADVqy19cA/rAnHza2QgH7vDHs48opBQcFl1Br9r9xmsHH1v3NN8MXxO8jEPqykOmBxkUUq5dHHW9mJ5w5USxzXMhJHUDsKNVOPzG/JTePLErM99ULhV6St4RyvSRiwBIbd7iKO6jK2aTtOAMexbBXLxTIi5TsWDKF9fS9AN32vlAJVcL7/OYHMUkpfqGuDYGJ5a+jMSYvWq4zb8BtqP1kgxkWf3tHbfx1Z1q1GJ95Zwpt+BBuTFy/V7qT1pVY9h+zOTqoVcnyNpK6meim/j1DOYjsSS7AyjtkIwURyU8A/yfk7wKAa1WXkC9u5dd6BXjUdai/GzRS4r1qYTG3GUViIzdPOgMcjcgKqlrIicYO1Rolqt/DnD0qwU3F66Ftl96ya3dCSwqQe4Vf5wu0kOll7NDIbno5cJFfm7IclZo9hvLuKhuXZGbCoAg04eJIibM2LSJilUxA9WLP7rmMC86K+UiSd9HO1oGv9vNCo5+W86uByhGw9LEXC2qXQZ36w8/O+bNhWCevY2YAo1SeL+OI9zD531GF59l9NkqB7p2QOyQS6ReoAAqMMT9Bi7tisPn51BzNUhbgmbz52e+ELOdFv6Tsse2TMWoEXy5XlJlFOYVfAi+L1I3FyBL4kOChxZOISWrqs1tyInSMYorlXTFW9BvtKcnP/khPzIzEV9RsiJWFvAmGLbOaUCssC/StR/AE30PqDde9YfFkv5btg3WAlQR0coisWmj6PgxPheVZsK3DKzFYZVgy1XjudnOH5QE/dHXCMapesfZx8IFIipSy4IfqUBN+sf2eZzqPtCCiDRQCtywtUoObsB4R3gx19BNaGRUTWJ8t1FOYrBdWAGnccqOMU+NLwzrWGVM8pvUJ/FCMD4bXiGdqWiz8/po2F9cmUcTNqk5yX3hD1KOgeTsRIpK1J0h2/B0vZ2nv0f98JT+xx9hSJXUMzzO+t3A7CFQ7nY0/p7b6qkR8uGr9AzBLd/Evs109mmv8JTVyH/6FeFqRiuIgRnh7xxJw53hEOVHVkNv3BwR8I4RoZ2CB3FIqAzkeE7/vL9iyh120WF1v7Fn9yUOooFikdj+fsxWjLF6Tr0yoWaozUR7hvyFqX3qb3/lGHLdNn3jphf2xwZvTOacB3j7Af62qJDPHcxLv2BmPHXfKLpkfy7uDt6f88YIvGY+fHNacwnNd05nig7YmhATXAzmYh5wkW/2i0Xg+ocVz7AxQJc1k6vK7RSr/5SPN9uMETr5RJCVHpwymPy9I6N+pKKmVfmdS1+/HJJYOQFBjKGkilYJ7A+VKi7iIs1Hy26zFFZpTDtjWjViTq3N89A/0M9P9HoNsOwUIxli9SsC1clZPoNYm7ZEciRBN2skpVRLfFMC4JoVBws9jZKi4B7RkIos4GG/Z6HGJ3u83tvY2BDrHb2JwjT6GbdkiaUjqaxmbkoW21imol8QzzyKXIBxcqKipbZLxj+STaqVY0Ds020tHdNA7l1CnM8FIWVfUUTa2HhXplDDBiDgNkMyigkTyjvQtDsP3EzoR75GZIruuNwV2I9fVmHJVuxTnndcE6roJMOZUPFsYGsw0EvRXUMo2kLdwgRTYWPSKiqC3XLylxVNOdl/ETV3S5bax4TR5dmPwUTZqqG0nCV0nxP5jes/3HHAL0PhjNzr51hMmAgZPVK50J3S301R3gxFI+B5O0Izj4hT2SX0BABpjS6AMA4uD20xZw5PUmsFjgLT5vocwWeNvNqDV6kxrNqlQxZQUcFJ/Wn79lmJv0k+op6dC+zJukQ/1A/rl4/PayMnE1PmrB15Hq7Luyb2LgTXNj+MjwCmBe085hbpkU5QA1Ff23YtGcgM9Vxu1CTD/+IGgCteUyG20jfZ5DQz+VnP0UCTfMqhnURXJl37A/IWLRuIsnLJFsxcHhdsUmujqetzPYVyU1fRSdLmf3QGD6gOJChwKyQ9e1ViE+esy25CluVm9LjZORYW8Am+PGCmoCqimrd06XCfEza2BIAwMgeWiS3JW2Uj2fNzeU54Tg3z/FdeqCQ6Nmyc0Ku4dZbmxLxJX9yKzSuqHAYgkgrJf8NZaJuADXEuj343mSftVgahz9O5pwFNmkL/ZoNYJgzJ4GQ6SnS7YlLwonqOUDbpulhdGEVOSgxFi2/uLDDTf+c3xRTzQieXmnGMHx3bcyeIFq6sLb7eEODvBDAAX2UrJgKHBW1AK5eTYF3cT8VAvq8g0MHkmNZrNUO/cH8xVaPYHZUolEIvUW5Fo5nhVQJUApFWxDHFOxm05n3fzPYa7qDqhBiZ6lsmegn4H+7wf63bK1FUYiVC7e4BEV7HscjdFtZjDidk0DjpnHH+cw/kUK7avg6I8JfU/0Hb5+W9jy6qxwjRbEaR5J+54S79HhcZCe6NkZt38ai08jGqjC/ztdBGmt16PxUmetP9n62DXYtyK3iViQyvE8PIuA1r+PebTGo28pzK/ac7mPBFnf57fB2tzHKUwaa8+jN/HH0pB+q25UPcJ06tik+W9u+ifkkepJlf/S9kiiszv8tjnT9kjguIWTRvz+wjNI/wMh1SPT6bY6jbD49mdzwv3Pmd7niZyjB/dyx2wcL9TjX4ph+WQ27dbPlxRo162TnWEKqo7Sz1fwMkuHQQhueAKFr/rjFN/5QtZo1bHxouBQXlR/AjhSxdbixl6jxHfrso4bLiJD5XzFGlASRMSKukz+t5YH+XDFE4Q2HZIyyf51LAcd9I0x/brXTwjW0evrkq8w6YQf1aKNkY7O0Y58ELoOSwFKJaomUPtjRmI2Wl7cczdwgUGV01yPKELh8uIZCXoDWuM59YRKqdd9RcbBITKu5kRmur4QfOVBLsxhDR3Acrbtp3+vaw/X7uJSNa5hh/36CT6gEwzYFBgGhRPwma84RLGqjElgoCAFnTSGT3AEHBbkodjChOlAvgs66UjLi/EVyr8GhkYV6v3L2zmWYIXgj2bwV/FRP2afUImkF0O1dwIfIod1dMJd2fU41hewPxXUQSddI84NZXKakMmw6QjtHwiI6OFdAYcE68ZiOvbsGDgR691cMhYjubqn+XwDVQrcpAvBNsOHf3QR1blEXeAQN2rjJl3NYdhDpD2b2a/aSggMPngLS6aMRXlXzjUbtD/uQnnamMdggUBYOPDGSg2dBo1GSgCZjkI1qp/QWXx2c//+GHqwc6XOPsiIzYHaHxb+x6mgg7eWEA0WEggRRmBzDJnp8nKHbW1fwOmmPTvUx1UjFD1BzkcowvAHsZgY9LBdgAl/wgUvzKrRJtdFObP/ESQhD96KTfrRIv2xujKfWa9CzOfwgjBl9fw0iZjGNOkofxoJnO+rRQEA5uhztzYiWdEslmBogsZPzJYWzGvajQYogfUcQoOm8BcU8BSXIsLutW0s+8Fib2OSYfeQd1ZPF4KABIitNbZhNjbc3q8m0leP0ChwItRZrTIsE3PmR7Iw8L104QZ4Dp0rYITLCub6nF8bp1daTqgsUU2j9nx515PmBVn37p7498Q+9XojCWLz+FlkgVz8BJ+0Miko3lM6qAJ5WKPl/B+p+7oha8srJJE6FZx4IjG0rUxH+9/xhIwUj48ELuB1oBK8kI3NBnzRrgOuKIRPylO6Otthn1wSaw9cbPP4wkIk45MbnpBwyJ4KqgsUWSjLj6+xxbNs+8/ZWp/AtCGgBqw0U5qZRF/SYSuNUMsfpe00NVr9q9WKnffORmjWE4WWskZr/5N+SG4+72mKG9TBFk2+IfN+vn66FIuZzV4p/s/ZyIb4sU8cWfsKycNf5BNUJ4bqfc3DN79QMv+ok0Jp6jlC5rNp5hmk/0eQzgTUBCsZzhTvvcvm7x5WPVtk9YzJMybPmDxj8ozJMybPmDxj8ozJMybPmDxj8ozJMyb/jZn4l/geXLrq2HDW4xsb+L866GHRHzbNqPrHAvd3p2bGhTxiXwrK8KIJ/7cWH508evqILGp+TiJ5J/bQv2lThv/iBjVV5HWb8ZO7Q6gX/vs+F1o/N1RsqzdjoasI99UeovtXYhZtohshKva6NIxCq9AKWVE2Wqvihcm9MaLNawbLbO29NhZm4iBm882T/u2L1OKS+8DqBm9uXq4sURcjspQf8b+FC+fcF0htAzYu2r9b1bQ8IFPsHLxUWqnq7v21WnHBeSpHMKBta8pKpqfwbCDvQ3goBuxLOZ7yQK2jZHIU3c5fzqLJ5zryjGz6PXa4yFrDExqtGLAKI5j8Kqn0PgFBVY6rG9h4OmjiuXMwrhtF2BivaKTQRr4ENZSrSo1bNSUAWWs1ekS48ZyRReikok4WbSSkk2PoPulFfFc3gTiXho82UXzwUHMpV6+vg0oN2NKHTYi3MeYteWlDjpesVOq1iAAsPBShfD1W0emkwZOmczhgLUcQzGgx8huK73xRlHW8Moqd87cjHJeA0wmRqfF5ySI7bIkt2vsZfuIzPiBlfqJ1vEn3GBgeaWWcQ8YTEPNiuDLOESZDkCdM0PA3umGCL1gXizppXAoEbZGP29x50lzxq/Gs0vruqzYfuuLl1ucPn+XQO6B4WWU6x3W+Q1E54phYhH/rEip9U8po/oZS9FnpN1WXl4h3TpzLi5L1ZpSvofxpCDVLd5FrK0YJaUOGqxG8Rf2xtXw+AZd0D8LpTEyZ1rEvoF5bCNqW4bbV3SbSx7UKz33FcYJh/yCnMg2ThD5ksQ+brHEsjIIfnY4+nLkdb8i41jDDv91QJcfe4uGSlg8a0K1jBcvBLi7akRYYmrKc/q69o3t7GZeyr+NwZjp6JZhwwzOc/ZOMp3oujsjKjN/5QXDituni/LpABhz5fB5+Xq3DQSfynFGkUaBXBRbcHMoLOG7LjjGtwCfEjhDSEVS930BqEaT6bFCTVtHshHIGSysWMbzCcwzez6ngUcmu9KwYWdiv+szvMpAV5ZmmfFeLpjMyPS+5U9g1z7VdTQ9kbRkSBT3vY2L9BqHt4BsbNN3NIgQxcfyij1beo4Mv6PLS6AETvd5w3abx6BMZjrivoJeKx0EeMh19OnJuhnKgLfHqW9p0bsxG9IeD5qGsWTWD2kONVmcLK8Gnh6CpQ4bYQRVnDntWtrBm+qKsrgJCsM6l4w9uIXOanAd9sWPd+82V35GPABRex7okKaT6eFC8rtckZREV2gcQMV1vtWiHIr1BNZfUdOjuASYDg2SXA3PtnnJpFyZktiuSS+3s9IWNx8LCQyDHC/b4n/xbYzNL7/sYqVInDy2HYEubnNf9G2HpbBwvDSyqCmkVzbo0ik625zDsOTrl7Y6xfc3qwiEjPGkcRJ03BtTA5gPi3YIay14o+YMy08c/mnqVcQeHJrr6zD2BIVEv6h0LE62BVcD+WjzwZYxmMStq9sewGQbXPuDKFkfOSDWrEsMOU+i4ZVK8dxwvnnAqxZ5bne7FbgvCm09RrZ/U9srMBHZ6FnwQaMhw3CgcVX60qXSfP8U8KCfStJUQFTJ87fywv8UVvMUTMKJYNf59+6xEXaL0btT0L1v3Me4XBmKsXYMJ8JjFeCO0i8zcRsKy8/dj2ZmRFTKD94Q8MBIw6X1OEKq3Qh0xz+sdXR2o9e5ASn8kHWcQ3C8/M7vVSWcGf+Rf4HzQ/PCIjN+amU53XuOIhOFss3s2fhIk9xirynCsxcjrQE0a9pLJ/6pR9/nWIXvHlGmDrMS/bWJECCqEqYQwDDmGq9BkGozWoh81HpOGrtTU6lX91qI+S+BgCld3kZRFH8Ipz4n+7lN/PYpNq7Bla+P0tl4XiLLSFyoNRjbfwCOM5BdQPPJ4TY6xmtfzYJkXd6bx1XbyoIPAnL9M98b5vNfAygcCNq7kXLDFh0o17AmNOxr1twq9UeLSKtdOAk8C1UmUWdTufWcnTR/ztnfFtvGiY8aOlshfdeZdmTXiiEJWlZiqd1ocQpPmkiQFLH9l/+rxcZ/H32PqLy5j5DRE1HnRXW8rDeb+3R5qdpJsuQhONbnnuVeudztCZ9b8cKFVhLB5PUykPIMP4+6h7t+EoK7QFO7lmUx6fNikYd/Tem/UiVeAiP40QDpK8E0i6tPiiSPiJV70t2+WW95CpsrZ5Y0kT/xHST2W10oIH31g0+4rn1PWz9vUX5rmGYvW+PTM6zvfkZJTrSBiCwdT47g8pmvEJteEAamd83YAyiLz3qLD0I1m0SJqwBQmoHVBwYOxmflarwWm+2hg21Y3JsuHJpeIUe3F4t0fnkPbffnTDsy2eum6gvI0xovCKSXdW+QJ0+yOP1aeGac37WlmKkrHCthsliXcVJ6rzSizLYlLumrS9HFbnSd9jnlALzHQpKkwrTE2T+yeK8mdWQNe2lC6zh4Y+snWzFJMhRXz1uB4N9T0026zV9cyyfQbZbvI+f3GycBc60l++EslcsqNqlrER86vBTtx0y8FvrAD115pNMx/O3HrPmIU/OweuEHSugzQfC85WrQV07dp6GyVVaAX6Gyyl8ncuaH8XEASKf8afP3kJdXc0CbnyfuR6WMTZq9bjPd/TsNmvLFT8JYyw/Hc8AUnPTjDS5S/pWQxXixOHwqf9Omo+9FcHv2CL89uGjJ0kKZnsDMfw9TRYkF8Cku8GQhLmy6ETg9DRafzKdP5N6A9fZH79Up1DNkbfKNhdC+ydezae5RhrU1uoPisxGi4WBr5ExSiEdBFecvSPd62LEfHId8sVcM8CnY7R6pScNAozzPaQ4QkRGE3D5LysFC92FYUTiR88w/cuDv2JvyrTJiX4As+X/byhUs3Tusc/c27uSFeba33kxsiqbUlM2sTIshXMS0q9ZUt4X6/GuA1BxPUy8q+s6xiR97M9aJrOy7mCq8sY/DnYuxd7ggCz+cs/gBcjmZZ0soomHLeQDFDhM/25Ch/hswFs7RG6rXEbM++dHxVQpm0nMhwqeYwzGZ3lywSyUjlWTvFrk42vy+3gDN68WOObx4BGksG31fwJTKLbS+5dFKTOdf3UjvB3/Cu1DJif0Zt0iuF4i7fz5NwuybuHNFpkjed7qrcF58umYi/Yxc7S+sv5tKz9WTv+pKa33SqtZ3Av1K7qUxqQewZyDV8UujazvbZ2ZYzZem8kder/BG1uaKqRr3CcQ7+8sQXo658T8RWhZeQ1ue42exkMMpGCYoWV7rEGx9zkhdkZv0WnYIKcO9xb36fS8v4pkWVOYnra18F6N4E+lLFWmrIluj0CoRqPUH4Phi/Eb53rzpCErb0GpkhNYcOKgl+R9QbUN764vh0OUd7dD4Sz6G9/SbRgNbahkXT7q4ok0K1zSL4vETdiH+NCVQ5RvlcWCEe53t+7RGDMV79HYzX4O0n6B0MryOC8SOnVfdxqwi/KV3DivSKN2eW14DwIAKWPuSaUdE6Oa/WBP+i1W5S4smU39xVf5HE7cidmrdvFols9VVewvLKT/YRl/Vr3i+og0p3iVDdW8MRDE6/KrPWzL6dh0UnCdMy8CxfBK5vUNqNlYjnFDrt4FEBnTZrq2CdaBGF6trOscSCnfb2fbRSROF386w58xmLWni+JiKuj7FgsXeRDrUqiV7g7WZMzGZb7XYnA2J5LT0YZ7K3OfhKLGMwFojP0ESEtZiB3m2xkh+qvZmLNYTuCf7yJJDeCs9pnswFDcHcuPOtxo2/yZKzWrRC1aLKmLTCCqgHD60GHceaWifnimTH1FR9Z6Vvqha+PGiIcnUyHGac6PAe+PxLKOKhC9gVmkUROe46ho0oMhai4C3bKopapnSZ6NG0WohHsBmSfovVnjBl+plTB66pPb4lb+vU1GtNZjxM1mnWVZx3rvTPvDcW+ypyq3F/Vpm077UUlKXiOWTLtrA2vsvIcPPYfC2U0R1sTi8Vn/eFQA5Ft90z+2Mw+XLasOJ9Bc+1EZp0OvWU72GBjJDsljz8FKOHD6+lsBmYuJbRvct8Vk0HeTSOM0RzsJG0vVnIeQw6v3Ey9h87+OuYe0GaCUmim1rDqvuNAN49minjXf5Lou6086oZ2rpftS2MPcC3NPlI7DmhrW8xs19n3WGctkb6Up4N5W9H8J7yK6PmpcnppR6/gh+CCoYIgjJhoYvFliDxBg9wwDMkdhURWR9SqNRSD2GlP8omKixHgOTofsv6QYfsMBT0+qBjZF2HXHzw9lQPwbpjTjB86VT7C1T9Iq9HgPJXzc8PlRmFHXcnl8UvuTTvzXiGi+g1HWGAEd7suE/zhz1anwOZ5+qKz4q9Di8ddH97pw3v5ABywOcp/ZP1/wHra82Dmi0Vb3oXEcYpClLdqCi5UqMdtaEHralge/gdZVaR9zJmYsYcsTVMvHHWsd+TwTlo6+t8C2Yjpb+GMaN7qpfIc62eW2RaufVaJX5LSVDEsS2+9gbA7AjDt/NKTXvZ3k06/4e+pBPBdEcRw2FdIcgdS0v4++RWiMfnbAzOPy8c+/XALxdXcK7lCtfspDQzVSULf8qN1Q2uhsFt5gx9Ms5mLDwNnfU+5OA8a/Zxozb6m0+sKf9mJZdA3tth5ngPV5VJXXd65uCFE73JaJLlx9dShInhMvJg6eROyeR/3QbTHxxEVGdO9sGov9xYorH9upVYk/n8o3MtwtsunOymb23oTQIbjngxvJap0ava+g7EpX/tdTG8REriJCfV0XWkh/bUWl/Dj8jyfzX7lnny3v2vffvOziPQ7jlzvIhlC1Z5nF/Gl/mvv7d6/bvcVR99+r8AUEsDBBQAAgAIADdah0Z19BkoTQAAAGsAAAAbAAAAdW5pdmVyc2FsL3VuaXZlcnNhbC5wbmcueG1ss7GvyM1RKEstKs7Mz7NVMtQzULK34+WyKShKLctMLVeoAIoBBSFASaHSVsnECMEtz0wpyQCqMDAyQAhmpGamZ5TYKpmbmcIF9YFmAgBQSwECAAAUAAIACABtgndGzoIJN+wCAACICAAAFAAAAAAAAAABAAAAAAAAAAAAdW5pdmVyc2FsL3BsYXllci54bWxQSwECAAAUAAIACAA3WodG+7IIPyIwAADsWgAAFwAAAAAAAAAAAAAAAAAeAwAAdW5pdmVyc2FsL3VuaXZlcnNhbC5wbmdQSwECAAAUAAIACAA3WodGdfQZKE0AAABrAAAAGwAAAAAAAAABAAAAAAB1MwAAdW5pdmVyc2FsL3VuaXZlcnNhbC5wbmcueG1sUEsFBgAAAAADAAMA0AAAAPszAAAAAA=="/>
  <p:tag name="ISPRING_OUTPUT_FOLDER" val="C:\Users\Serva4ok\OneDrive\Documents\!Personal\projects\ed\asdas"/>
  <p:tag name="ISPRING_PRESENTATION_TITLE" val="edocuments_public"/>
  <p:tag name="ISPRING_RESOURCE_PATHS_HASH_PRESENTER" val="d74f57fbdab2fff34955553813edf5314e6199c"/>
</p:tagLst>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1031</TotalTime>
  <Words>3182</Words>
  <Application>Microsoft Office PowerPoint</Application>
  <PresentationFormat>Экран (4:3)</PresentationFormat>
  <Paragraphs>508</Paragraphs>
  <Slides>23</Slides>
  <Notes>23</Notes>
  <HiddenSlides>0</HiddenSlides>
  <MMClips>0</MMClips>
  <ScaleCrop>false</ScaleCrop>
  <HeadingPairs>
    <vt:vector size="8" baseType="variant">
      <vt:variant>
        <vt:lpstr>Использованные шрифты</vt:lpstr>
      </vt:variant>
      <vt:variant>
        <vt:i4>4</vt:i4>
      </vt:variant>
      <vt:variant>
        <vt:lpstr>Тема</vt:lpstr>
      </vt:variant>
      <vt:variant>
        <vt:i4>1</vt:i4>
      </vt:variant>
      <vt:variant>
        <vt:lpstr>Внедренные серверы OLE</vt:lpstr>
      </vt:variant>
      <vt:variant>
        <vt:i4>1</vt:i4>
      </vt:variant>
      <vt:variant>
        <vt:lpstr>Заголовки слайдов</vt:lpstr>
      </vt:variant>
      <vt:variant>
        <vt:i4>23</vt:i4>
      </vt:variant>
    </vt:vector>
  </HeadingPairs>
  <TitlesOfParts>
    <vt:vector size="29" baseType="lpstr">
      <vt:lpstr>Arial</vt:lpstr>
      <vt:lpstr>Calibri</vt:lpstr>
      <vt:lpstr>Lucida Handwriting</vt:lpstr>
      <vt:lpstr>Wingdings</vt:lpstr>
      <vt:lpstr>Тема Office</vt:lpstr>
      <vt:lpstr>Packager Shell Object</vt:lpstr>
      <vt:lpstr>E-Documents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Technologies required</vt:lpstr>
      <vt:lpstr>Permissions</vt:lpstr>
      <vt:lpstr>Authentication</vt:lpstr>
      <vt:lpstr>User creation</vt:lpstr>
      <vt:lpstr>User editing</vt:lpstr>
      <vt:lpstr>Access editing</vt:lpstr>
      <vt:lpstr>User monitoring</vt:lpstr>
      <vt:lpstr>Document generation</vt:lpstr>
      <vt:lpstr>List of suggested updates</vt:lpstr>
      <vt:lpstr>Online sample</vt:lpstr>
      <vt:lpstr>Презентация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edocuments_public</dc:title>
  <dc:creator>Serva4ok</dc:creator>
  <cp:lastModifiedBy>Dmitry Kustov</cp:lastModifiedBy>
  <cp:revision>196</cp:revision>
  <dcterms:created xsi:type="dcterms:W3CDTF">2013-02-17T05:55:53Z</dcterms:created>
  <dcterms:modified xsi:type="dcterms:W3CDTF">2015-04-07T08:31:30Z</dcterms:modified>
</cp:coreProperties>
</file>